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140"/>
  </p:notesMasterIdLst>
  <p:sldIdLst>
    <p:sldId id="270" r:id="rId2"/>
    <p:sldId id="271" r:id="rId3"/>
    <p:sldId id="272"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346" r:id="rId78"/>
    <p:sldId id="347" r:id="rId79"/>
    <p:sldId id="348"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 id="361" r:id="rId93"/>
    <p:sldId id="362" r:id="rId94"/>
    <p:sldId id="363" r:id="rId95"/>
    <p:sldId id="364" r:id="rId96"/>
    <p:sldId id="365" r:id="rId97"/>
    <p:sldId id="366" r:id="rId98"/>
    <p:sldId id="367" r:id="rId99"/>
    <p:sldId id="368" r:id="rId100"/>
    <p:sldId id="369" r:id="rId101"/>
    <p:sldId id="370" r:id="rId102"/>
    <p:sldId id="371" r:id="rId103"/>
    <p:sldId id="372" r:id="rId104"/>
    <p:sldId id="373" r:id="rId105"/>
    <p:sldId id="374" r:id="rId106"/>
    <p:sldId id="375" r:id="rId107"/>
    <p:sldId id="376" r:id="rId108"/>
    <p:sldId id="377" r:id="rId109"/>
    <p:sldId id="378" r:id="rId110"/>
    <p:sldId id="379" r:id="rId111"/>
    <p:sldId id="380" r:id="rId112"/>
    <p:sldId id="381" r:id="rId113"/>
    <p:sldId id="382" r:id="rId114"/>
    <p:sldId id="383" r:id="rId115"/>
    <p:sldId id="384" r:id="rId116"/>
    <p:sldId id="385" r:id="rId117"/>
    <p:sldId id="386" r:id="rId118"/>
    <p:sldId id="387" r:id="rId119"/>
    <p:sldId id="388" r:id="rId120"/>
    <p:sldId id="389" r:id="rId121"/>
    <p:sldId id="390" r:id="rId122"/>
    <p:sldId id="391" r:id="rId123"/>
    <p:sldId id="392" r:id="rId124"/>
    <p:sldId id="393" r:id="rId125"/>
    <p:sldId id="394" r:id="rId126"/>
    <p:sldId id="395" r:id="rId127"/>
    <p:sldId id="396" r:id="rId128"/>
    <p:sldId id="407" r:id="rId129"/>
    <p:sldId id="408" r:id="rId130"/>
    <p:sldId id="398" r:id="rId131"/>
    <p:sldId id="399" r:id="rId132"/>
    <p:sldId id="400" r:id="rId133"/>
    <p:sldId id="406" r:id="rId134"/>
    <p:sldId id="409" r:id="rId135"/>
    <p:sldId id="401" r:id="rId136"/>
    <p:sldId id="402" r:id="rId137"/>
    <p:sldId id="403" r:id="rId138"/>
    <p:sldId id="404" r:id="rId139"/>
  </p:sldIdLst>
  <p:sldSz cx="9144000" cy="6858000" type="screen4x3"/>
  <p:notesSz cx="6858000" cy="9144000"/>
  <p:custDataLst>
    <p:tags r:id="rId1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4CA1"/>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7" autoAdjust="0"/>
    <p:restoredTop sz="84696" autoAdjust="0"/>
  </p:normalViewPr>
  <p:slideViewPr>
    <p:cSldViewPr>
      <p:cViewPr varScale="1">
        <p:scale>
          <a:sx n="58" d="100"/>
          <a:sy n="58" d="100"/>
        </p:scale>
        <p:origin x="609" y="21"/>
      </p:cViewPr>
      <p:guideLst>
        <p:guide orient="horz" pos="2160"/>
        <p:guide pos="2880"/>
      </p:guideLst>
    </p:cSldViewPr>
  </p:slideViewPr>
  <p:outlineViewPr>
    <p:cViewPr>
      <p:scale>
        <a:sx n="33" d="100"/>
        <a:sy n="33" d="100"/>
      </p:scale>
      <p:origin x="0" y="-24256"/>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5" Type="http://schemas.openxmlformats.org/officeDocument/2006/relationships/image" Target="../media/image47.wmf"/><Relationship Id="rId4" Type="http://schemas.openxmlformats.org/officeDocument/2006/relationships/image" Target="../media/image4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5" Type="http://schemas.openxmlformats.org/officeDocument/2006/relationships/image" Target="../media/image26.wmf"/><Relationship Id="rId4"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5" Type="http://schemas.openxmlformats.org/officeDocument/2006/relationships/image" Target="../media/image37.wmf"/><Relationship Id="rId4"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1/31/2019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Rot="1" noChangeAspect="1" noChangeArrowheads="1" noTextEdit="1"/>
          </p:cNvSpPr>
          <p:nvPr>
            <p:ph type="sldImg"/>
          </p:nvPr>
        </p:nvSpPr>
        <p:spPr>
          <a:xfrm>
            <a:off x="1198563" y="698500"/>
            <a:ext cx="4656137" cy="3490913"/>
          </a:xfrm>
          <a:ln/>
        </p:spPr>
      </p:sp>
      <p:sp>
        <p:nvSpPr>
          <p:cNvPr id="251907" name="Rectangle 3"/>
          <p:cNvSpPr>
            <a:spLocks noGrp="1" noChangeArrowheads="1"/>
          </p:cNvSpPr>
          <p:nvPr>
            <p:ph type="body" idx="1"/>
          </p:nvPr>
        </p:nvSpPr>
        <p:spPr>
          <a:xfrm>
            <a:off x="705327" y="4422466"/>
            <a:ext cx="5642610" cy="418877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244056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Rot="1" noChangeAspect="1" noChangeArrowheads="1" noTextEdit="1"/>
          </p:cNvSpPr>
          <p:nvPr>
            <p:ph type="sldImg"/>
          </p:nvPr>
        </p:nvSpPr>
        <p:spPr>
          <a:xfrm>
            <a:off x="1198563" y="698500"/>
            <a:ext cx="4656137" cy="3490913"/>
          </a:xfrm>
          <a:ln/>
        </p:spPr>
      </p:sp>
      <p:sp>
        <p:nvSpPr>
          <p:cNvPr id="260099" name="Rectangle 3"/>
          <p:cNvSpPr>
            <a:spLocks noGrp="1" noChangeArrowheads="1"/>
          </p:cNvSpPr>
          <p:nvPr>
            <p:ph type="body" idx="1"/>
          </p:nvPr>
        </p:nvSpPr>
        <p:spPr>
          <a:xfrm>
            <a:off x="705327" y="4422466"/>
            <a:ext cx="5642610" cy="418877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888784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8500"/>
            <a:ext cx="4656137"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30</a:t>
            </a:fld>
            <a:endParaRPr lang="en-US" dirty="0"/>
          </a:p>
        </p:txBody>
      </p:sp>
    </p:spTree>
    <p:extLst>
      <p:ext uri="{BB962C8B-B14F-4D97-AF65-F5344CB8AC3E}">
        <p14:creationId xmlns:p14="http://schemas.microsoft.com/office/powerpoint/2010/main" val="2720252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xfrm>
            <a:off x="1198563" y="698500"/>
            <a:ext cx="4656137" cy="3490913"/>
          </a:xfrm>
          <a:ln/>
        </p:spPr>
      </p:sp>
      <p:sp>
        <p:nvSpPr>
          <p:cNvPr id="265219" name="Rectangle 3"/>
          <p:cNvSpPr>
            <a:spLocks noGrp="1" noChangeArrowheads="1"/>
          </p:cNvSpPr>
          <p:nvPr>
            <p:ph type="body" idx="1"/>
          </p:nvPr>
        </p:nvSpPr>
        <p:spPr>
          <a:xfrm>
            <a:off x="705327" y="4422466"/>
            <a:ext cx="5642610" cy="418877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859814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ChangeArrowheads="1" noTextEdit="1"/>
          </p:cNvSpPr>
          <p:nvPr>
            <p:ph type="sldImg"/>
          </p:nvPr>
        </p:nvSpPr>
        <p:spPr>
          <a:xfrm>
            <a:off x="1198563" y="698500"/>
            <a:ext cx="4656137" cy="3490913"/>
          </a:xfrm>
          <a:ln/>
        </p:spPr>
      </p:sp>
      <p:sp>
        <p:nvSpPr>
          <p:cNvPr id="266243" name="Rectangle 3"/>
          <p:cNvSpPr>
            <a:spLocks noGrp="1" noChangeArrowheads="1"/>
          </p:cNvSpPr>
          <p:nvPr>
            <p:ph type="body" idx="1"/>
          </p:nvPr>
        </p:nvSpPr>
        <p:spPr>
          <a:xfrm>
            <a:off x="705327" y="4422466"/>
            <a:ext cx="5642610" cy="418877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2435298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42CFA4-56B8-47B5-92D4-E162A6786AE8}" type="slidenum">
              <a:rPr lang="en-US" smtClean="0"/>
              <a:t>37</a:t>
            </a:fld>
            <a:endParaRPr lang="en-US" dirty="0"/>
          </a:p>
        </p:txBody>
      </p:sp>
    </p:spTree>
    <p:extLst>
      <p:ext uri="{BB962C8B-B14F-4D97-AF65-F5344CB8AC3E}">
        <p14:creationId xmlns:p14="http://schemas.microsoft.com/office/powerpoint/2010/main" val="2275356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42CFA4-56B8-47B5-92D4-E162A6786AE8}" type="slidenum">
              <a:rPr lang="en-US" smtClean="0"/>
              <a:t>40</a:t>
            </a:fld>
            <a:endParaRPr lang="en-US" dirty="0"/>
          </a:p>
        </p:txBody>
      </p:sp>
    </p:spTree>
    <p:extLst>
      <p:ext uri="{BB962C8B-B14F-4D97-AF65-F5344CB8AC3E}">
        <p14:creationId xmlns:p14="http://schemas.microsoft.com/office/powerpoint/2010/main" val="2782395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xfrm>
            <a:off x="1198563" y="696913"/>
            <a:ext cx="4656137" cy="3492500"/>
          </a:xfrm>
          <a:ln/>
        </p:spPr>
      </p:sp>
      <p:sp>
        <p:nvSpPr>
          <p:cNvPr id="286723" name="Rectangle 3"/>
          <p:cNvSpPr>
            <a:spLocks noGrp="1" noChangeArrowheads="1"/>
          </p:cNvSpPr>
          <p:nvPr>
            <p:ph type="body" idx="1"/>
          </p:nvPr>
        </p:nvSpPr>
        <p:spPr>
          <a:xfrm>
            <a:off x="705327" y="4422465"/>
            <a:ext cx="5642610" cy="4188778"/>
          </a:xfrm>
          <a:noFill/>
          <a:ln/>
        </p:spPr>
        <p:txBody>
          <a:bodyPr/>
          <a:lstStyle/>
          <a:p>
            <a:endParaRPr lang="en-US" dirty="0"/>
          </a:p>
        </p:txBody>
      </p:sp>
    </p:spTree>
    <p:extLst>
      <p:ext uri="{BB962C8B-B14F-4D97-AF65-F5344CB8AC3E}">
        <p14:creationId xmlns:p14="http://schemas.microsoft.com/office/powerpoint/2010/main" val="2533286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8500"/>
            <a:ext cx="4656137"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48</a:t>
            </a:fld>
            <a:endParaRPr lang="en-US" dirty="0"/>
          </a:p>
        </p:txBody>
      </p:sp>
    </p:spTree>
    <p:extLst>
      <p:ext uri="{BB962C8B-B14F-4D97-AF65-F5344CB8AC3E}">
        <p14:creationId xmlns:p14="http://schemas.microsoft.com/office/powerpoint/2010/main" val="1436494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2CFA4-56B8-47B5-92D4-E162A6786AE8}" type="slidenum">
              <a:rPr lang="en-US" smtClean="0"/>
              <a:t>49</a:t>
            </a:fld>
            <a:endParaRPr lang="en-US" dirty="0"/>
          </a:p>
        </p:txBody>
      </p:sp>
    </p:spTree>
    <p:extLst>
      <p:ext uri="{BB962C8B-B14F-4D97-AF65-F5344CB8AC3E}">
        <p14:creationId xmlns:p14="http://schemas.microsoft.com/office/powerpoint/2010/main" val="962766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Rot="1" noChangeAspect="1" noChangeArrowheads="1" noTextEdit="1"/>
          </p:cNvSpPr>
          <p:nvPr>
            <p:ph type="sldImg"/>
          </p:nvPr>
        </p:nvSpPr>
        <p:spPr>
          <a:xfrm>
            <a:off x="1168400" y="693738"/>
            <a:ext cx="4614863" cy="3462337"/>
          </a:xfrm>
          <a:ln/>
        </p:spPr>
      </p:sp>
      <p:sp>
        <p:nvSpPr>
          <p:cNvPr id="36249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739547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Rot="1" noChangeAspect="1" noChangeArrowheads="1" noTextEdit="1"/>
          </p:cNvSpPr>
          <p:nvPr>
            <p:ph type="sldImg"/>
          </p:nvPr>
        </p:nvSpPr>
        <p:spPr>
          <a:xfrm>
            <a:off x="1198563" y="698500"/>
            <a:ext cx="4656137" cy="3490913"/>
          </a:xfrm>
          <a:ln/>
        </p:spPr>
      </p:sp>
      <p:sp>
        <p:nvSpPr>
          <p:cNvPr id="251907" name="Rectangle 3"/>
          <p:cNvSpPr>
            <a:spLocks noGrp="1" noChangeArrowheads="1"/>
          </p:cNvSpPr>
          <p:nvPr>
            <p:ph type="body" idx="1"/>
          </p:nvPr>
        </p:nvSpPr>
        <p:spPr>
          <a:xfrm>
            <a:off x="705327" y="4422466"/>
            <a:ext cx="5642610" cy="418877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470268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Rot="1" noChangeAspect="1" noChangeArrowheads="1" noTextEdit="1"/>
          </p:cNvSpPr>
          <p:nvPr>
            <p:ph type="sldImg"/>
          </p:nvPr>
        </p:nvSpPr>
        <p:spPr>
          <a:xfrm>
            <a:off x="1168400" y="693738"/>
            <a:ext cx="4614863" cy="3462337"/>
          </a:xfrm>
          <a:ln/>
        </p:spPr>
      </p:sp>
      <p:sp>
        <p:nvSpPr>
          <p:cNvPr id="346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227266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Rot="1" noChangeAspect="1" noChangeArrowheads="1" noTextEdit="1"/>
          </p:cNvSpPr>
          <p:nvPr>
            <p:ph type="sldImg"/>
          </p:nvPr>
        </p:nvSpPr>
        <p:spPr>
          <a:xfrm>
            <a:off x="1168400" y="693738"/>
            <a:ext cx="4614863" cy="3462337"/>
          </a:xfrm>
          <a:ln/>
        </p:spPr>
      </p:sp>
      <p:sp>
        <p:nvSpPr>
          <p:cNvPr id="347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231614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693738"/>
            <a:ext cx="4614863" cy="3462337"/>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pPr>
                <a:defRPr/>
              </a:pPr>
              <a:t>59</a:t>
            </a:fld>
            <a:endParaRPr lang="en-US" dirty="0"/>
          </a:p>
        </p:txBody>
      </p:sp>
    </p:spTree>
    <p:extLst>
      <p:ext uri="{BB962C8B-B14F-4D97-AF65-F5344CB8AC3E}">
        <p14:creationId xmlns:p14="http://schemas.microsoft.com/office/powerpoint/2010/main" val="4073645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Rot="1" noChangeAspect="1" noChangeArrowheads="1" noTextEdit="1"/>
          </p:cNvSpPr>
          <p:nvPr>
            <p:ph type="sldImg"/>
          </p:nvPr>
        </p:nvSpPr>
        <p:spPr>
          <a:xfrm>
            <a:off x="1168400" y="693738"/>
            <a:ext cx="4614863" cy="3462337"/>
          </a:xfrm>
          <a:ln/>
        </p:spPr>
      </p:sp>
      <p:sp>
        <p:nvSpPr>
          <p:cNvPr id="349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2795983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693738"/>
            <a:ext cx="4614863" cy="3462337"/>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pPr>
                <a:defRPr/>
              </a:pPr>
              <a:t>62</a:t>
            </a:fld>
            <a:endParaRPr lang="en-US" dirty="0"/>
          </a:p>
        </p:txBody>
      </p:sp>
    </p:spTree>
    <p:extLst>
      <p:ext uri="{BB962C8B-B14F-4D97-AF65-F5344CB8AC3E}">
        <p14:creationId xmlns:p14="http://schemas.microsoft.com/office/powerpoint/2010/main" val="28240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693738"/>
            <a:ext cx="4614863" cy="3462337"/>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pPr>
                <a:defRPr/>
              </a:pPr>
              <a:t>63</a:t>
            </a:fld>
            <a:endParaRPr lang="en-US" dirty="0"/>
          </a:p>
        </p:txBody>
      </p:sp>
    </p:spTree>
    <p:extLst>
      <p:ext uri="{BB962C8B-B14F-4D97-AF65-F5344CB8AC3E}">
        <p14:creationId xmlns:p14="http://schemas.microsoft.com/office/powerpoint/2010/main" val="251642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xfrm>
            <a:off x="1176338" y="700088"/>
            <a:ext cx="4598987" cy="3449637"/>
          </a:xfrm>
          <a:ln/>
        </p:spPr>
      </p:sp>
      <p:sp>
        <p:nvSpPr>
          <p:cNvPr id="39424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741718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xfrm>
            <a:off x="1176338" y="700088"/>
            <a:ext cx="4598987" cy="3449637"/>
          </a:xfrm>
          <a:ln/>
        </p:spPr>
      </p:sp>
      <p:sp>
        <p:nvSpPr>
          <p:cNvPr id="395267"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2423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Rot="1" noChangeAspect="1" noChangeArrowheads="1" noTextEdit="1"/>
          </p:cNvSpPr>
          <p:nvPr>
            <p:ph type="sldImg"/>
          </p:nvPr>
        </p:nvSpPr>
        <p:spPr>
          <a:xfrm>
            <a:off x="1176338" y="700088"/>
            <a:ext cx="4598987" cy="3449637"/>
          </a:xfrm>
          <a:ln/>
        </p:spPr>
      </p:sp>
      <p:sp>
        <p:nvSpPr>
          <p:cNvPr id="396291"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800022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42CFA4-56B8-47B5-92D4-E162A6786AE8}" type="slidenum">
              <a:rPr lang="en-US" smtClean="0"/>
              <a:t>87</a:t>
            </a:fld>
            <a:endParaRPr lang="en-US" dirty="0"/>
          </a:p>
        </p:txBody>
      </p:sp>
    </p:spTree>
    <p:extLst>
      <p:ext uri="{BB962C8B-B14F-4D97-AF65-F5344CB8AC3E}">
        <p14:creationId xmlns:p14="http://schemas.microsoft.com/office/powerpoint/2010/main" val="2080913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Rot="1" noChangeAspect="1" noChangeArrowheads="1" noTextEdit="1"/>
          </p:cNvSpPr>
          <p:nvPr>
            <p:ph type="sldImg"/>
          </p:nvPr>
        </p:nvSpPr>
        <p:spPr>
          <a:xfrm>
            <a:off x="1198563" y="698500"/>
            <a:ext cx="4656137" cy="3490913"/>
          </a:xfrm>
          <a:ln/>
        </p:spPr>
      </p:sp>
      <p:sp>
        <p:nvSpPr>
          <p:cNvPr id="251907" name="Rectangle 3"/>
          <p:cNvSpPr>
            <a:spLocks noGrp="1" noChangeArrowheads="1"/>
          </p:cNvSpPr>
          <p:nvPr>
            <p:ph type="body" idx="1"/>
          </p:nvPr>
        </p:nvSpPr>
        <p:spPr>
          <a:xfrm>
            <a:off x="705327" y="4422466"/>
            <a:ext cx="5642610" cy="418877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4274501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42CFA4-56B8-47B5-92D4-E162A6786AE8}" type="slidenum">
              <a:rPr lang="en-US" smtClean="0"/>
              <a:t>94</a:t>
            </a:fld>
            <a:endParaRPr lang="en-US" dirty="0"/>
          </a:p>
        </p:txBody>
      </p:sp>
    </p:spTree>
    <p:extLst>
      <p:ext uri="{BB962C8B-B14F-4D97-AF65-F5344CB8AC3E}">
        <p14:creationId xmlns:p14="http://schemas.microsoft.com/office/powerpoint/2010/main" val="19062980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Rot="1" noChangeAspect="1" noChangeArrowheads="1" noTextEdit="1"/>
          </p:cNvSpPr>
          <p:nvPr>
            <p:ph type="sldImg"/>
          </p:nvPr>
        </p:nvSpPr>
        <p:spPr>
          <a:xfrm>
            <a:off x="1200150" y="698500"/>
            <a:ext cx="4654550" cy="3490913"/>
          </a:xfrm>
          <a:ln/>
        </p:spPr>
      </p:sp>
      <p:sp>
        <p:nvSpPr>
          <p:cNvPr id="370691"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4099201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Rot="1" noChangeAspect="1" noChangeArrowheads="1" noTextEdit="1"/>
          </p:cNvSpPr>
          <p:nvPr>
            <p:ph type="sldImg"/>
          </p:nvPr>
        </p:nvSpPr>
        <p:spPr>
          <a:xfrm>
            <a:off x="1200150" y="698500"/>
            <a:ext cx="4654550" cy="3490913"/>
          </a:xfrm>
          <a:ln/>
        </p:spPr>
      </p:sp>
      <p:sp>
        <p:nvSpPr>
          <p:cNvPr id="370691"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374011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698500"/>
            <a:ext cx="4654550"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pPr>
                <a:defRPr/>
              </a:pPr>
              <a:t>105</a:t>
            </a:fld>
            <a:endParaRPr lang="en-US" dirty="0"/>
          </a:p>
        </p:txBody>
      </p:sp>
    </p:spTree>
    <p:extLst>
      <p:ext uri="{BB962C8B-B14F-4D97-AF65-F5344CB8AC3E}">
        <p14:creationId xmlns:p14="http://schemas.microsoft.com/office/powerpoint/2010/main" val="2336338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698500"/>
            <a:ext cx="4654550"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pPr>
                <a:defRPr/>
              </a:pPr>
              <a:t>106</a:t>
            </a:fld>
            <a:endParaRPr lang="en-US" dirty="0"/>
          </a:p>
        </p:txBody>
      </p:sp>
    </p:spTree>
    <p:extLst>
      <p:ext uri="{BB962C8B-B14F-4D97-AF65-F5344CB8AC3E}">
        <p14:creationId xmlns:p14="http://schemas.microsoft.com/office/powerpoint/2010/main" val="313157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xfrm>
            <a:off x="1200150" y="698500"/>
            <a:ext cx="4654550" cy="3490913"/>
          </a:xfrm>
          <a:ln/>
        </p:spPr>
      </p:sp>
      <p:sp>
        <p:nvSpPr>
          <p:cNvPr id="37785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4268521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Rot="1" noChangeAspect="1" noChangeArrowheads="1" noTextEdit="1"/>
          </p:cNvSpPr>
          <p:nvPr>
            <p:ph type="sldImg"/>
          </p:nvPr>
        </p:nvSpPr>
        <p:spPr>
          <a:xfrm>
            <a:off x="1200150" y="698500"/>
            <a:ext cx="4654550" cy="3490913"/>
          </a:xfrm>
          <a:ln/>
        </p:spPr>
      </p:sp>
      <p:sp>
        <p:nvSpPr>
          <p:cNvPr id="37888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8809868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Rot="1" noChangeAspect="1" noChangeArrowheads="1" noTextEdit="1"/>
          </p:cNvSpPr>
          <p:nvPr>
            <p:ph type="sldImg"/>
          </p:nvPr>
        </p:nvSpPr>
        <p:spPr>
          <a:xfrm>
            <a:off x="1200150" y="698500"/>
            <a:ext cx="4654550" cy="3490913"/>
          </a:xfrm>
          <a:ln/>
        </p:spPr>
      </p:sp>
      <p:sp>
        <p:nvSpPr>
          <p:cNvPr id="37888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9778363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Rot="1" noChangeAspect="1" noChangeArrowheads="1" noTextEdit="1"/>
          </p:cNvSpPr>
          <p:nvPr>
            <p:ph type="sldImg"/>
          </p:nvPr>
        </p:nvSpPr>
        <p:spPr>
          <a:xfrm>
            <a:off x="1200150" y="698500"/>
            <a:ext cx="4654550" cy="3490913"/>
          </a:xfrm>
          <a:ln/>
        </p:spPr>
      </p:sp>
      <p:sp>
        <p:nvSpPr>
          <p:cNvPr id="37888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2226908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Rot="1" noChangeAspect="1" noChangeArrowheads="1" noTextEdit="1"/>
          </p:cNvSpPr>
          <p:nvPr>
            <p:ph type="sldImg"/>
          </p:nvPr>
        </p:nvSpPr>
        <p:spPr>
          <a:xfrm>
            <a:off x="1200150" y="698500"/>
            <a:ext cx="4654550" cy="3490913"/>
          </a:xfrm>
          <a:ln/>
        </p:spPr>
      </p:sp>
      <p:sp>
        <p:nvSpPr>
          <p:cNvPr id="379907"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749461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Rot="1" noChangeAspect="1" noChangeArrowheads="1" noTextEdit="1"/>
          </p:cNvSpPr>
          <p:nvPr>
            <p:ph type="sldImg"/>
          </p:nvPr>
        </p:nvSpPr>
        <p:spPr>
          <a:xfrm>
            <a:off x="1198563" y="698500"/>
            <a:ext cx="4656137" cy="3490913"/>
          </a:xfrm>
          <a:ln/>
        </p:spPr>
      </p:sp>
      <p:sp>
        <p:nvSpPr>
          <p:cNvPr id="251907" name="Rectangle 3"/>
          <p:cNvSpPr>
            <a:spLocks noGrp="1" noChangeArrowheads="1"/>
          </p:cNvSpPr>
          <p:nvPr>
            <p:ph type="body" idx="1"/>
          </p:nvPr>
        </p:nvSpPr>
        <p:spPr>
          <a:xfrm>
            <a:off x="705327" y="4422466"/>
            <a:ext cx="5642610" cy="418877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9480591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Rot="1" noChangeAspect="1" noChangeArrowheads="1" noTextEdit="1"/>
          </p:cNvSpPr>
          <p:nvPr>
            <p:ph type="sldImg"/>
          </p:nvPr>
        </p:nvSpPr>
        <p:spPr>
          <a:xfrm>
            <a:off x="1200150" y="698500"/>
            <a:ext cx="4654550" cy="3490913"/>
          </a:xfrm>
          <a:ln/>
        </p:spPr>
      </p:sp>
      <p:sp>
        <p:nvSpPr>
          <p:cNvPr id="380931"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1605105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Rot="1" noChangeAspect="1" noChangeArrowheads="1" noTextEdit="1"/>
          </p:cNvSpPr>
          <p:nvPr>
            <p:ph type="sldImg"/>
          </p:nvPr>
        </p:nvSpPr>
        <p:spPr>
          <a:xfrm>
            <a:off x="1200150" y="698500"/>
            <a:ext cx="4654550" cy="3490913"/>
          </a:xfrm>
          <a:ln/>
        </p:spPr>
      </p:sp>
      <p:sp>
        <p:nvSpPr>
          <p:cNvPr id="379907"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453973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ICC</a:t>
            </a:r>
          </a:p>
        </p:txBody>
      </p:sp>
      <p:sp>
        <p:nvSpPr>
          <p:cNvPr id="4" name="Slide Number Placeholder 3"/>
          <p:cNvSpPr>
            <a:spLocks noGrp="1"/>
          </p:cNvSpPr>
          <p:nvPr>
            <p:ph type="sldNum" sz="quarter" idx="5"/>
          </p:nvPr>
        </p:nvSpPr>
        <p:spPr/>
        <p:txBody>
          <a:bodyPr/>
          <a:lstStyle/>
          <a:p>
            <a:fld id="{8C42CFA4-56B8-47B5-92D4-E162A6786AE8}" type="slidenum">
              <a:rPr lang="en-US" smtClean="0"/>
              <a:t>124</a:t>
            </a:fld>
            <a:endParaRPr lang="en-US" dirty="0"/>
          </a:p>
        </p:txBody>
      </p:sp>
    </p:spTree>
    <p:extLst>
      <p:ext uri="{BB962C8B-B14F-4D97-AF65-F5344CB8AC3E}">
        <p14:creationId xmlns:p14="http://schemas.microsoft.com/office/powerpoint/2010/main" val="4040575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Rot="1" noChangeAspect="1" noChangeArrowheads="1" noTextEdit="1"/>
          </p:cNvSpPr>
          <p:nvPr>
            <p:ph type="sldImg"/>
          </p:nvPr>
        </p:nvSpPr>
        <p:spPr>
          <a:xfrm>
            <a:off x="1198563" y="698500"/>
            <a:ext cx="4656137" cy="3490913"/>
          </a:xfrm>
          <a:ln/>
        </p:spPr>
      </p:sp>
      <p:sp>
        <p:nvSpPr>
          <p:cNvPr id="251907" name="Rectangle 3"/>
          <p:cNvSpPr>
            <a:spLocks noGrp="1" noChangeArrowheads="1"/>
          </p:cNvSpPr>
          <p:nvPr>
            <p:ph type="body" idx="1"/>
          </p:nvPr>
        </p:nvSpPr>
        <p:spPr>
          <a:xfrm>
            <a:off x="705327" y="4422466"/>
            <a:ext cx="5642610" cy="418877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512235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xfrm>
            <a:off x="1198563" y="696913"/>
            <a:ext cx="4656137" cy="3492500"/>
          </a:xfrm>
          <a:ln/>
        </p:spPr>
      </p:sp>
      <p:sp>
        <p:nvSpPr>
          <p:cNvPr id="250883" name="Rectangle 3"/>
          <p:cNvSpPr>
            <a:spLocks noGrp="1" noChangeArrowheads="1"/>
          </p:cNvSpPr>
          <p:nvPr>
            <p:ph type="body" idx="1"/>
          </p:nvPr>
        </p:nvSpPr>
        <p:spPr>
          <a:xfrm>
            <a:off x="705327" y="4422465"/>
            <a:ext cx="5642610" cy="4188778"/>
          </a:xfrm>
          <a:noFill/>
          <a:ln/>
        </p:spPr>
        <p:txBody>
          <a:bodyPr/>
          <a:lstStyle/>
          <a:p>
            <a:endParaRPr lang="en-US" dirty="0"/>
          </a:p>
        </p:txBody>
      </p:sp>
    </p:spTree>
    <p:extLst>
      <p:ext uri="{BB962C8B-B14F-4D97-AF65-F5344CB8AC3E}">
        <p14:creationId xmlns:p14="http://schemas.microsoft.com/office/powerpoint/2010/main" val="4274770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xfrm>
            <a:off x="1198563" y="696913"/>
            <a:ext cx="4656137" cy="3492500"/>
          </a:xfrm>
          <a:ln/>
        </p:spPr>
      </p:sp>
      <p:sp>
        <p:nvSpPr>
          <p:cNvPr id="250883" name="Rectangle 3"/>
          <p:cNvSpPr>
            <a:spLocks noGrp="1" noChangeArrowheads="1"/>
          </p:cNvSpPr>
          <p:nvPr>
            <p:ph type="body" idx="1"/>
          </p:nvPr>
        </p:nvSpPr>
        <p:spPr>
          <a:xfrm>
            <a:off x="705327" y="4422465"/>
            <a:ext cx="5642610" cy="4188778"/>
          </a:xfrm>
          <a:noFill/>
          <a:ln/>
        </p:spPr>
        <p:txBody>
          <a:bodyPr/>
          <a:lstStyle/>
          <a:p>
            <a:endParaRPr lang="en-US" dirty="0"/>
          </a:p>
        </p:txBody>
      </p:sp>
    </p:spTree>
    <p:extLst>
      <p:ext uri="{BB962C8B-B14F-4D97-AF65-F5344CB8AC3E}">
        <p14:creationId xmlns:p14="http://schemas.microsoft.com/office/powerpoint/2010/main" val="1206138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Rot="1" noChangeAspect="1" noChangeArrowheads="1" noTextEdit="1"/>
          </p:cNvSpPr>
          <p:nvPr>
            <p:ph type="sldImg"/>
          </p:nvPr>
        </p:nvSpPr>
        <p:spPr>
          <a:xfrm>
            <a:off x="1198563" y="698500"/>
            <a:ext cx="4656137" cy="3490913"/>
          </a:xfrm>
          <a:ln/>
        </p:spPr>
      </p:sp>
      <p:sp>
        <p:nvSpPr>
          <p:cNvPr id="253955" name="Rectangle 3"/>
          <p:cNvSpPr>
            <a:spLocks noGrp="1" noChangeArrowheads="1"/>
          </p:cNvSpPr>
          <p:nvPr>
            <p:ph type="body" idx="1"/>
          </p:nvPr>
        </p:nvSpPr>
        <p:spPr>
          <a:xfrm>
            <a:off x="705327" y="4422466"/>
            <a:ext cx="5642610" cy="418877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460300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xfrm>
            <a:off x="1198563" y="698500"/>
            <a:ext cx="4656137" cy="3490913"/>
          </a:xfrm>
          <a:ln/>
        </p:spPr>
      </p:sp>
      <p:sp>
        <p:nvSpPr>
          <p:cNvPr id="259075" name="Rectangle 3"/>
          <p:cNvSpPr>
            <a:spLocks noGrp="1" noChangeArrowheads="1"/>
          </p:cNvSpPr>
          <p:nvPr>
            <p:ph type="body" idx="1"/>
          </p:nvPr>
        </p:nvSpPr>
        <p:spPr>
          <a:xfrm>
            <a:off x="705327" y="4422466"/>
            <a:ext cx="5642610" cy="418877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4149580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118446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7" r:id="rId9"/>
    <p:sldLayoutId id="2147483706"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10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32.xml"/><Relationship Id="rId7" Type="http://schemas.openxmlformats.org/officeDocument/2006/relationships/image" Target="../media/image81.wmf"/><Relationship Id="rId2" Type="http://schemas.openxmlformats.org/officeDocument/2006/relationships/slideLayout" Target="../slideLayouts/slideLayout9.xml"/><Relationship Id="rId1" Type="http://schemas.openxmlformats.org/officeDocument/2006/relationships/vmlDrawing" Target="../drawings/vmlDrawing19.vml"/><Relationship Id="rId6" Type="http://schemas.openxmlformats.org/officeDocument/2006/relationships/oleObject" Target="../embeddings/oleObject49.bin"/><Relationship Id="rId5" Type="http://schemas.openxmlformats.org/officeDocument/2006/relationships/image" Target="../media/image80.wmf"/><Relationship Id="rId4" Type="http://schemas.openxmlformats.org/officeDocument/2006/relationships/oleObject" Target="../embeddings/oleObject48.bin"/></Relationships>
</file>

<file path=ppt/slides/_rels/slide10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 Id="rId5" Type="http://schemas.openxmlformats.org/officeDocument/2006/relationships/image" Target="../media/image85.png"/><Relationship Id="rId4" Type="http://schemas.openxmlformats.org/officeDocument/2006/relationships/image" Target="../media/image84.png"/></Relationships>
</file>

<file path=ppt/slides/_rels/slide10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8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8" Type="http://schemas.openxmlformats.org/officeDocument/2006/relationships/image" Target="../media/image92.tiff"/><Relationship Id="rId3" Type="http://schemas.openxmlformats.org/officeDocument/2006/relationships/notesSlide" Target="../notesSlides/notesSlide36.xml"/><Relationship Id="rId7" Type="http://schemas.openxmlformats.org/officeDocument/2006/relationships/image" Target="../media/image91.wmf"/><Relationship Id="rId2" Type="http://schemas.openxmlformats.org/officeDocument/2006/relationships/slideLayout" Target="../slideLayouts/slideLayout8.xml"/><Relationship Id="rId1" Type="http://schemas.openxmlformats.org/officeDocument/2006/relationships/vmlDrawing" Target="../drawings/vmlDrawing20.vml"/><Relationship Id="rId6" Type="http://schemas.openxmlformats.org/officeDocument/2006/relationships/oleObject" Target="../embeddings/oleObject51.bin"/><Relationship Id="rId5" Type="http://schemas.openxmlformats.org/officeDocument/2006/relationships/image" Target="../media/image90.wmf"/><Relationship Id="rId4" Type="http://schemas.openxmlformats.org/officeDocument/2006/relationships/oleObject" Target="../embeddings/oleObject50.bin"/></Relationships>
</file>

<file path=ppt/slides/_rels/slide11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0.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96.png"/><Relationship Id="rId5" Type="http://schemas.openxmlformats.org/officeDocument/2006/relationships/image" Target="../media/image95.tiff"/><Relationship Id="rId4" Type="http://schemas.openxmlformats.org/officeDocument/2006/relationships/image" Target="../media/image94.tif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notesSlide" Target="../notesSlides/notesSlide38.xml"/><Relationship Id="rId7" Type="http://schemas.openxmlformats.org/officeDocument/2006/relationships/oleObject" Target="../embeddings/oleObject52.bin"/><Relationship Id="rId2" Type="http://schemas.openxmlformats.org/officeDocument/2006/relationships/slideLayout" Target="../slideLayouts/slideLayout9.xml"/><Relationship Id="rId1" Type="http://schemas.openxmlformats.org/officeDocument/2006/relationships/vmlDrawing" Target="../drawings/vmlDrawing21.vml"/><Relationship Id="rId6" Type="http://schemas.openxmlformats.org/officeDocument/2006/relationships/image" Target="../media/image98.png"/><Relationship Id="rId5" Type="http://schemas.openxmlformats.org/officeDocument/2006/relationships/image" Target="../media/image102.png"/><Relationship Id="rId4" Type="http://schemas.openxmlformats.org/officeDocument/2006/relationships/image" Target="../media/image9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8" Type="http://schemas.openxmlformats.org/officeDocument/2006/relationships/image" Target="../media/image104.tiff"/><Relationship Id="rId3" Type="http://schemas.openxmlformats.org/officeDocument/2006/relationships/image" Target="../media/image99.png"/><Relationship Id="rId7" Type="http://schemas.openxmlformats.org/officeDocument/2006/relationships/image" Target="../media/image95.tiff"/><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103.png"/><Relationship Id="rId5" Type="http://schemas.openxmlformats.org/officeDocument/2006/relationships/image" Target="../media/image101.png"/><Relationship Id="rId10" Type="http://schemas.openxmlformats.org/officeDocument/2006/relationships/image" Target="../media/image106.tiff"/><Relationship Id="rId4" Type="http://schemas.openxmlformats.org/officeDocument/2006/relationships/image" Target="../media/image100.png"/><Relationship Id="rId9" Type="http://schemas.openxmlformats.org/officeDocument/2006/relationships/image" Target="../media/image105.tif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108.png"/></Relationships>
</file>

<file path=ppt/slides/_rels/slide12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tiff"/><Relationship Id="rId7" Type="http://schemas.openxmlformats.org/officeDocument/2006/relationships/image" Target="../media/image113.pn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112.tiff"/><Relationship Id="rId5" Type="http://schemas.openxmlformats.org/officeDocument/2006/relationships/image" Target="../media/image111.tiff"/><Relationship Id="rId4" Type="http://schemas.openxmlformats.org/officeDocument/2006/relationships/image" Target="../media/image110.tif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3" Type="http://schemas.openxmlformats.org/officeDocument/2006/relationships/image" Target="../media/image116.tiff"/><Relationship Id="rId2" Type="http://schemas.openxmlformats.org/officeDocument/2006/relationships/image" Target="../media/image115.tiff"/><Relationship Id="rId1" Type="http://schemas.openxmlformats.org/officeDocument/2006/relationships/slideLayout" Target="../slideLayouts/slideLayout9.xml"/><Relationship Id="rId5" Type="http://schemas.openxmlformats.org/officeDocument/2006/relationships/image" Target="../media/image118.png"/><Relationship Id="rId4" Type="http://schemas.openxmlformats.org/officeDocument/2006/relationships/image" Target="../media/image11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tiff"/><Relationship Id="rId1" Type="http://schemas.openxmlformats.org/officeDocument/2006/relationships/slideLayout" Target="../slideLayouts/slideLayout9.xml"/><Relationship Id="rId5" Type="http://schemas.openxmlformats.org/officeDocument/2006/relationships/image" Target="../media/image122.tiff"/><Relationship Id="rId4" Type="http://schemas.openxmlformats.org/officeDocument/2006/relationships/image" Target="../media/image1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tiff"/><Relationship Id="rId1" Type="http://schemas.openxmlformats.org/officeDocument/2006/relationships/slideLayout" Target="../slideLayouts/slideLayout9.xml"/><Relationship Id="rId5" Type="http://schemas.openxmlformats.org/officeDocument/2006/relationships/image" Target="../media/image126.tiff"/><Relationship Id="rId4" Type="http://schemas.openxmlformats.org/officeDocument/2006/relationships/image" Target="../media/image125.png"/></Relationships>
</file>

<file path=ppt/slides/_rels/slide13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3.tiff"/><Relationship Id="rId1" Type="http://schemas.openxmlformats.org/officeDocument/2006/relationships/slideLayout" Target="../slideLayouts/slideLayout9.xml"/><Relationship Id="rId5" Type="http://schemas.openxmlformats.org/officeDocument/2006/relationships/image" Target="../media/image129.tiff"/><Relationship Id="rId4" Type="http://schemas.openxmlformats.org/officeDocument/2006/relationships/image" Target="../media/image12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7.jpg"/><Relationship Id="rId4" Type="http://schemas.openxmlformats.org/officeDocument/2006/relationships/image" Target="../media/image6.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3.bin"/><Relationship Id="rId4" Type="http://schemas.openxmlformats.org/officeDocument/2006/relationships/image" Target="../media/image8.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14.wmf"/><Relationship Id="rId3" Type="http://schemas.openxmlformats.org/officeDocument/2006/relationships/notesSlide" Target="../notesSlides/notesSlide6.xml"/><Relationship Id="rId7" Type="http://schemas.openxmlformats.org/officeDocument/2006/relationships/image" Target="../media/image11.wmf"/><Relationship Id="rId12" Type="http://schemas.openxmlformats.org/officeDocument/2006/relationships/oleObject" Target="../embeddings/oleObject8.bin"/><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13.wmf"/><Relationship Id="rId5" Type="http://schemas.openxmlformats.org/officeDocument/2006/relationships/image" Target="../media/image10.wmf"/><Relationship Id="rId15" Type="http://schemas.openxmlformats.org/officeDocument/2006/relationships/image" Target="../media/image15.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2.wmf"/><Relationship Id="rId14" Type="http://schemas.openxmlformats.org/officeDocument/2006/relationships/oleObject" Target="../embeddings/oleObject9.bin"/></Relationships>
</file>

<file path=ppt/slides/_rels/slide22.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notesSlide" Target="../notesSlides/notesSlide7.xml"/><Relationship Id="rId7" Type="http://schemas.openxmlformats.org/officeDocument/2006/relationships/oleObject" Target="../embeddings/oleObject11.bin"/><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image" Target="../media/image15.wmf"/><Relationship Id="rId5" Type="http://schemas.openxmlformats.org/officeDocument/2006/relationships/oleObject" Target="../embeddings/oleObject10.bin"/><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8.xml"/><Relationship Id="rId7" Type="http://schemas.openxmlformats.org/officeDocument/2006/relationships/image" Target="../media/image19.wmf"/><Relationship Id="rId2" Type="http://schemas.openxmlformats.org/officeDocument/2006/relationships/slideLayout" Target="../slideLayouts/slideLayout8.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21.wmf"/><Relationship Id="rId5" Type="http://schemas.openxmlformats.org/officeDocument/2006/relationships/image" Target="../media/image18.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20.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26.wmf"/><Relationship Id="rId3" Type="http://schemas.openxmlformats.org/officeDocument/2006/relationships/notesSlide" Target="../notesSlides/notesSlide9.xml"/><Relationship Id="rId7" Type="http://schemas.openxmlformats.org/officeDocument/2006/relationships/image" Target="../media/image23.wmf"/><Relationship Id="rId12" Type="http://schemas.openxmlformats.org/officeDocument/2006/relationships/oleObject" Target="../embeddings/oleObject20.bin"/><Relationship Id="rId2" Type="http://schemas.openxmlformats.org/officeDocument/2006/relationships/slideLayout" Target="../slideLayouts/slideLayout8.xml"/><Relationship Id="rId1" Type="http://schemas.openxmlformats.org/officeDocument/2006/relationships/vmlDrawing" Target="../drawings/vmlDrawing6.vml"/><Relationship Id="rId6" Type="http://schemas.openxmlformats.org/officeDocument/2006/relationships/oleObject" Target="../embeddings/oleObject17.bin"/><Relationship Id="rId11" Type="http://schemas.openxmlformats.org/officeDocument/2006/relationships/image" Target="../media/image25.wmf"/><Relationship Id="rId5" Type="http://schemas.openxmlformats.org/officeDocument/2006/relationships/image" Target="../media/image22.w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24.wmf"/><Relationship Id="rId14"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vmlDrawing" Target="../drawings/vmlDrawing7.vml"/><Relationship Id="rId5" Type="http://schemas.openxmlformats.org/officeDocument/2006/relationships/image" Target="../media/image28.wmf"/><Relationship Id="rId4" Type="http://schemas.openxmlformats.org/officeDocument/2006/relationships/oleObject" Target="../embeddings/oleObject2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37.wmf"/><Relationship Id="rId3" Type="http://schemas.openxmlformats.org/officeDocument/2006/relationships/notesSlide" Target="../notesSlides/notesSlide12.xml"/><Relationship Id="rId7" Type="http://schemas.openxmlformats.org/officeDocument/2006/relationships/image" Target="../media/image34.wmf"/><Relationship Id="rId12" Type="http://schemas.openxmlformats.org/officeDocument/2006/relationships/oleObject" Target="../embeddings/oleObject26.bin"/><Relationship Id="rId2" Type="http://schemas.openxmlformats.org/officeDocument/2006/relationships/slideLayout" Target="../slideLayouts/slideLayout8.xml"/><Relationship Id="rId1" Type="http://schemas.openxmlformats.org/officeDocument/2006/relationships/vmlDrawing" Target="../drawings/vmlDrawing8.vml"/><Relationship Id="rId6" Type="http://schemas.openxmlformats.org/officeDocument/2006/relationships/oleObject" Target="../embeddings/oleObject23.bin"/><Relationship Id="rId11" Type="http://schemas.openxmlformats.org/officeDocument/2006/relationships/image" Target="../media/image36.wmf"/><Relationship Id="rId5" Type="http://schemas.openxmlformats.org/officeDocument/2006/relationships/image" Target="../media/image33.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35.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15.xml"/><Relationship Id="rId7" Type="http://schemas.openxmlformats.org/officeDocument/2006/relationships/image" Target="../media/image40.png"/><Relationship Id="rId2" Type="http://schemas.openxmlformats.org/officeDocument/2006/relationships/slideLayout" Target="../slideLayouts/slideLayout8.xml"/><Relationship Id="rId1" Type="http://schemas.openxmlformats.org/officeDocument/2006/relationships/vmlDrawing" Target="../drawings/vmlDrawing9.vml"/><Relationship Id="rId6" Type="http://schemas.openxmlformats.org/officeDocument/2006/relationships/image" Target="../media/image39.png"/><Relationship Id="rId5" Type="http://schemas.openxmlformats.org/officeDocument/2006/relationships/image" Target="../media/image38.wmf"/><Relationship Id="rId4" Type="http://schemas.openxmlformats.org/officeDocument/2006/relationships/oleObject" Target="../embeddings/oleObject27.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vmlDrawing" Target="../drawings/vmlDrawing10.vml"/><Relationship Id="rId5" Type="http://schemas.openxmlformats.org/officeDocument/2006/relationships/image" Target="../media/image42.wmf"/><Relationship Id="rId4" Type="http://schemas.openxmlformats.org/officeDocument/2006/relationships/oleObject" Target="../embeddings/oleObject28.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44.wmf"/><Relationship Id="rId13" Type="http://schemas.openxmlformats.org/officeDocument/2006/relationships/oleObject" Target="../embeddings/oleObject33.bin"/><Relationship Id="rId3" Type="http://schemas.openxmlformats.org/officeDocument/2006/relationships/notesSlide" Target="../notesSlides/notesSlide17.xml"/><Relationship Id="rId7" Type="http://schemas.openxmlformats.org/officeDocument/2006/relationships/oleObject" Target="../embeddings/oleObject30.bin"/><Relationship Id="rId12" Type="http://schemas.openxmlformats.org/officeDocument/2006/relationships/image" Target="../media/image46.wmf"/><Relationship Id="rId2" Type="http://schemas.openxmlformats.org/officeDocument/2006/relationships/slideLayout" Target="../slideLayouts/slideLayout9.xml"/><Relationship Id="rId1" Type="http://schemas.openxmlformats.org/officeDocument/2006/relationships/vmlDrawing" Target="../drawings/vmlDrawing11.vml"/><Relationship Id="rId6" Type="http://schemas.openxmlformats.org/officeDocument/2006/relationships/image" Target="../media/image46.png"/><Relationship Id="rId11" Type="http://schemas.openxmlformats.org/officeDocument/2006/relationships/oleObject" Target="../embeddings/oleObject32.bin"/><Relationship Id="rId5" Type="http://schemas.openxmlformats.org/officeDocument/2006/relationships/image" Target="../media/image43.wmf"/><Relationship Id="rId15" Type="http://schemas.openxmlformats.org/officeDocument/2006/relationships/image" Target="../media/image47.png"/><Relationship Id="rId10" Type="http://schemas.openxmlformats.org/officeDocument/2006/relationships/image" Target="../media/image45.wmf"/><Relationship Id="rId4" Type="http://schemas.openxmlformats.org/officeDocument/2006/relationships/oleObject" Target="../embeddings/oleObject29.bin"/><Relationship Id="rId9" Type="http://schemas.openxmlformats.org/officeDocument/2006/relationships/oleObject" Target="../embeddings/oleObject31.bin"/><Relationship Id="rId14" Type="http://schemas.openxmlformats.org/officeDocument/2006/relationships/image" Target="../media/image47.wmf"/></Relationships>
</file>

<file path=ppt/slides/_rels/slide49.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notesSlide" Target="../notesSlides/notesSlide18.xml"/><Relationship Id="rId7" Type="http://schemas.openxmlformats.org/officeDocument/2006/relationships/oleObject" Target="../embeddings/oleObject35.bin"/><Relationship Id="rId2" Type="http://schemas.openxmlformats.org/officeDocument/2006/relationships/slideLayout" Target="../slideLayouts/slideLayout9.xml"/><Relationship Id="rId1" Type="http://schemas.openxmlformats.org/officeDocument/2006/relationships/vmlDrawing" Target="../drawings/vmlDrawing12.vml"/><Relationship Id="rId6" Type="http://schemas.openxmlformats.org/officeDocument/2006/relationships/image" Target="../media/image48.wmf"/><Relationship Id="rId11" Type="http://schemas.openxmlformats.org/officeDocument/2006/relationships/image" Target="../media/image470.png"/><Relationship Id="rId5" Type="http://schemas.openxmlformats.org/officeDocument/2006/relationships/oleObject" Target="../embeddings/oleObject34.bin"/><Relationship Id="rId10" Type="http://schemas.openxmlformats.org/officeDocument/2006/relationships/image" Target="../media/image48.png"/><Relationship Id="rId4" Type="http://schemas.openxmlformats.org/officeDocument/2006/relationships/image" Target="../media/image50.png"/><Relationship Id="rId9"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9.xml"/><Relationship Id="rId1" Type="http://schemas.openxmlformats.org/officeDocument/2006/relationships/vmlDrawing" Target="../drawings/vmlDrawing13.vml"/><Relationship Id="rId5" Type="http://schemas.openxmlformats.org/officeDocument/2006/relationships/image" Target="../media/image50.wmf"/><Relationship Id="rId4" Type="http://schemas.openxmlformats.org/officeDocument/2006/relationships/oleObject" Target="../embeddings/oleObject36.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53.png"/><Relationship Id="rId2" Type="http://schemas.openxmlformats.org/officeDocument/2006/relationships/slideLayout" Target="../slideLayouts/slideLayout8.xml"/><Relationship Id="rId1" Type="http://schemas.openxmlformats.org/officeDocument/2006/relationships/vmlDrawing" Target="../drawings/vmlDrawing14.vml"/><Relationship Id="rId6" Type="http://schemas.openxmlformats.org/officeDocument/2006/relationships/image" Target="../media/image52.png"/><Relationship Id="rId5" Type="http://schemas.openxmlformats.org/officeDocument/2006/relationships/image" Target="../media/image51.wmf"/><Relationship Id="rId4" Type="http://schemas.openxmlformats.org/officeDocument/2006/relationships/oleObject" Target="../embeddings/oleObject37.bin"/></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59.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5.jpg"/><Relationship Id="rId4" Type="http://schemas.openxmlformats.org/officeDocument/2006/relationships/image" Target="../media/image4.jpg"/></Relationships>
</file>

<file path=ppt/slides/_rels/slide60.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image" Target="../media/image62.png"/><Relationship Id="rId7" Type="http://schemas.openxmlformats.org/officeDocument/2006/relationships/oleObject" Target="../embeddings/oleObject39.bin"/><Relationship Id="rId2" Type="http://schemas.openxmlformats.org/officeDocument/2006/relationships/slideLayout" Target="../slideLayouts/slideLayout8.xml"/><Relationship Id="rId1" Type="http://schemas.openxmlformats.org/officeDocument/2006/relationships/vmlDrawing" Target="../drawings/vmlDrawing15.vml"/><Relationship Id="rId6" Type="http://schemas.openxmlformats.org/officeDocument/2006/relationships/image" Target="../media/image63.png"/><Relationship Id="rId5" Type="http://schemas.openxmlformats.org/officeDocument/2006/relationships/image" Target="../media/image60.wmf"/><Relationship Id="rId4" Type="http://schemas.openxmlformats.org/officeDocument/2006/relationships/oleObject" Target="../embeddings/oleObject38.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image" Target="../media/image67.jp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tags" Target="../tags/tag3.xml"/><Relationship Id="rId4" Type="http://schemas.openxmlformats.org/officeDocument/2006/relationships/image" Target="../media/image67.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8.xml"/><Relationship Id="rId1" Type="http://schemas.openxmlformats.org/officeDocument/2006/relationships/vmlDrawing" Target="../drawings/vmlDrawing16.vml"/><Relationship Id="rId6" Type="http://schemas.openxmlformats.org/officeDocument/2006/relationships/image" Target="../media/image69.wmf"/><Relationship Id="rId5" Type="http://schemas.openxmlformats.org/officeDocument/2006/relationships/oleObject" Target="../embeddings/oleObject41.bin"/><Relationship Id="rId4" Type="http://schemas.openxmlformats.org/officeDocument/2006/relationships/image" Target="../media/image68.wmf"/></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72.wmf"/><Relationship Id="rId2" Type="http://schemas.openxmlformats.org/officeDocument/2006/relationships/slideLayout" Target="../slideLayouts/slideLayout8.xml"/><Relationship Id="rId1" Type="http://schemas.openxmlformats.org/officeDocument/2006/relationships/vmlDrawing" Target="../drawings/vmlDrawing17.vml"/><Relationship Id="rId6" Type="http://schemas.openxmlformats.org/officeDocument/2006/relationships/oleObject" Target="../embeddings/oleObject44.bin"/><Relationship Id="rId5" Type="http://schemas.openxmlformats.org/officeDocument/2006/relationships/image" Target="../media/image71.wmf"/><Relationship Id="rId4" Type="http://schemas.openxmlformats.org/officeDocument/2006/relationships/oleObject" Target="../embeddings/oleObject43.bin"/></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notesSlide" Target="../notesSlides/notesSlide30.xml"/><Relationship Id="rId7" Type="http://schemas.openxmlformats.org/officeDocument/2006/relationships/image" Target="../media/image74.wmf"/><Relationship Id="rId2" Type="http://schemas.openxmlformats.org/officeDocument/2006/relationships/slideLayout" Target="../slideLayouts/slideLayout8.xml"/><Relationship Id="rId1" Type="http://schemas.openxmlformats.org/officeDocument/2006/relationships/vmlDrawing" Target="../drawings/vmlDrawing18.vml"/><Relationship Id="rId6" Type="http://schemas.openxmlformats.org/officeDocument/2006/relationships/oleObject" Target="../embeddings/oleObject46.bin"/><Relationship Id="rId5" Type="http://schemas.openxmlformats.org/officeDocument/2006/relationships/image" Target="../media/image73.wmf"/><Relationship Id="rId10" Type="http://schemas.openxmlformats.org/officeDocument/2006/relationships/image" Target="../media/image77.png"/><Relationship Id="rId4" Type="http://schemas.openxmlformats.org/officeDocument/2006/relationships/oleObject" Target="../embeddings/oleObject45.bin"/><Relationship Id="rId9" Type="http://schemas.openxmlformats.org/officeDocument/2006/relationships/image" Target="../media/image75.wmf"/></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9823B-B124-CA45-BCB9-255C4AD4DE84}"/>
              </a:ext>
            </a:extLst>
          </p:cNvPr>
          <p:cNvSpPr>
            <a:spLocks noGrp="1"/>
          </p:cNvSpPr>
          <p:nvPr>
            <p:ph type="ctrTitle"/>
          </p:nvPr>
        </p:nvSpPr>
        <p:spPr/>
        <p:txBody>
          <a:bodyPr>
            <a:normAutofit fontScale="90000"/>
          </a:bodyPr>
          <a:lstStyle/>
          <a:p>
            <a:r>
              <a:rPr lang="en-US" dirty="0"/>
              <a:t>Parameter Estimation </a:t>
            </a:r>
            <a:br>
              <a:rPr lang="en-US" dirty="0"/>
            </a:br>
            <a:r>
              <a:rPr lang="en-US" dirty="0"/>
              <a:t>and Model Identification </a:t>
            </a:r>
            <a:br>
              <a:rPr lang="en-US" dirty="0"/>
            </a:br>
            <a:r>
              <a:rPr lang="en-US" dirty="0"/>
              <a:t>for Stationary Models</a:t>
            </a:r>
          </a:p>
        </p:txBody>
      </p:sp>
      <p:sp>
        <p:nvSpPr>
          <p:cNvPr id="3" name="Subtitle 2">
            <a:extLst>
              <a:ext uri="{FF2B5EF4-FFF2-40B4-BE49-F238E27FC236}">
                <a16:creationId xmlns:a16="http://schemas.microsoft.com/office/drawing/2014/main" id="{44A03F84-C548-D34B-AF2F-C1A340B2B54F}"/>
              </a:ext>
            </a:extLst>
          </p:cNvPr>
          <p:cNvSpPr>
            <a:spLocks noGrp="1"/>
          </p:cNvSpPr>
          <p:nvPr>
            <p:ph type="subTitle" idx="1"/>
          </p:nvPr>
        </p:nvSpPr>
        <p:spPr/>
        <p:txBody>
          <a:bodyPr/>
          <a:lstStyle/>
          <a:p>
            <a:r>
              <a:rPr lang="en-US" dirty="0"/>
              <a:t>Introduction and Setting</a:t>
            </a:r>
          </a:p>
        </p:txBody>
      </p:sp>
    </p:spTree>
    <p:extLst>
      <p:ext uri="{BB962C8B-B14F-4D97-AF65-F5344CB8AC3E}">
        <p14:creationId xmlns:p14="http://schemas.microsoft.com/office/powerpoint/2010/main" val="1556246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685800"/>
            <a:ext cx="8229600" cy="3093154"/>
          </a:xfrm>
          <a:prstGeom prst="rect">
            <a:avLst/>
          </a:prstGeom>
          <a:noFill/>
        </p:spPr>
        <p:txBody>
          <a:bodyPr wrap="square" rtlCol="0">
            <a:spAutoFit/>
          </a:bodyPr>
          <a:lstStyle/>
          <a:p>
            <a:pPr>
              <a:spcBef>
                <a:spcPts val="300"/>
              </a:spcBef>
            </a:pPr>
            <a:r>
              <a:rPr lang="en-US" sz="2800" b="1" dirty="0">
                <a:latin typeface="Arial" pitchFamily="34" charset="0"/>
                <a:cs typeface="Arial" pitchFamily="34" charset="0"/>
              </a:rPr>
              <a:t>Note about tswge estimation functions:</a:t>
            </a:r>
          </a:p>
          <a:p>
            <a:pPr marL="457200" indent="-457200">
              <a:spcBef>
                <a:spcPts val="300"/>
              </a:spcBef>
              <a:buFont typeface="Arial" panose="020B0604020202020204" pitchFamily="34" charset="0"/>
              <a:buChar char="•"/>
            </a:pPr>
            <a:r>
              <a:rPr lang="en-US" sz="2800" dirty="0">
                <a:latin typeface="Arial" pitchFamily="34" charset="0"/>
                <a:cs typeface="Arial" pitchFamily="34" charset="0"/>
              </a:rPr>
              <a:t>est.arma.wge </a:t>
            </a:r>
          </a:p>
          <a:p>
            <a:pPr marL="914400" lvl="1" indent="-457200">
              <a:spcBef>
                <a:spcPts val="300"/>
              </a:spcBef>
              <a:buFont typeface="Arial" panose="020B0604020202020204" pitchFamily="34" charset="0"/>
              <a:buChar char="•"/>
            </a:pPr>
            <a:r>
              <a:rPr lang="en-US" sz="2400" dirty="0">
                <a:latin typeface="Arial" pitchFamily="34" charset="0"/>
                <a:cs typeface="Arial" pitchFamily="34" charset="0"/>
              </a:rPr>
              <a:t>Maximum likelihood estimation only</a:t>
            </a:r>
          </a:p>
          <a:p>
            <a:pPr marL="457200" indent="-457200">
              <a:spcBef>
                <a:spcPts val="300"/>
              </a:spcBef>
              <a:buFont typeface="Arial" panose="020B0604020202020204" pitchFamily="34" charset="0"/>
              <a:buChar char="•"/>
            </a:pPr>
            <a:r>
              <a:rPr lang="en-US" sz="2800" dirty="0">
                <a:latin typeface="Arial" pitchFamily="34" charset="0"/>
                <a:cs typeface="Arial" pitchFamily="34" charset="0"/>
              </a:rPr>
              <a:t>est.ar.wge</a:t>
            </a:r>
          </a:p>
          <a:p>
            <a:pPr marL="914400" lvl="1" indent="-457200">
              <a:spcBef>
                <a:spcPts val="300"/>
              </a:spcBef>
              <a:buFont typeface="Arial" panose="020B0604020202020204" pitchFamily="34" charset="0"/>
              <a:buChar char="•"/>
            </a:pPr>
            <a:r>
              <a:rPr lang="en-US" sz="2400" dirty="0">
                <a:latin typeface="Arial" pitchFamily="34" charset="0"/>
                <a:cs typeface="Arial" pitchFamily="34" charset="0"/>
              </a:rPr>
              <a:t>Maximum likelihood</a:t>
            </a:r>
          </a:p>
          <a:p>
            <a:pPr marL="914400" lvl="1" indent="-457200">
              <a:spcBef>
                <a:spcPts val="300"/>
              </a:spcBef>
              <a:buFont typeface="Arial" panose="020B0604020202020204" pitchFamily="34" charset="0"/>
              <a:buChar char="•"/>
            </a:pPr>
            <a:r>
              <a:rPr lang="en-US" sz="2400" dirty="0">
                <a:latin typeface="Arial" pitchFamily="34" charset="0"/>
                <a:cs typeface="Arial" pitchFamily="34" charset="0"/>
              </a:rPr>
              <a:t>Yule-Walker</a:t>
            </a:r>
          </a:p>
          <a:p>
            <a:pPr marL="914400" lvl="1" indent="-457200">
              <a:spcBef>
                <a:spcPts val="300"/>
              </a:spcBef>
              <a:buFont typeface="Arial" panose="020B0604020202020204" pitchFamily="34" charset="0"/>
              <a:buChar char="•"/>
            </a:pPr>
            <a:r>
              <a:rPr lang="en-US" sz="2400" dirty="0">
                <a:latin typeface="Arial" pitchFamily="34" charset="0"/>
                <a:cs typeface="Arial" pitchFamily="34" charset="0"/>
              </a:rPr>
              <a:t>Burg </a:t>
            </a:r>
          </a:p>
        </p:txBody>
      </p:sp>
      <p:sp>
        <p:nvSpPr>
          <p:cNvPr id="4" name="TextBox 3"/>
          <p:cNvSpPr txBox="1"/>
          <p:nvPr/>
        </p:nvSpPr>
        <p:spPr>
          <a:xfrm>
            <a:off x="457200" y="3886200"/>
            <a:ext cx="8229600" cy="2323713"/>
          </a:xfrm>
          <a:prstGeom prst="rect">
            <a:avLst/>
          </a:prstGeom>
          <a:noFill/>
        </p:spPr>
        <p:txBody>
          <a:bodyPr wrap="square" rtlCol="0">
            <a:spAutoFit/>
          </a:bodyPr>
          <a:lstStyle/>
          <a:p>
            <a:pPr>
              <a:spcBef>
                <a:spcPts val="300"/>
              </a:spcBef>
            </a:pPr>
            <a:r>
              <a:rPr lang="en-US" sz="2800" b="1" dirty="0">
                <a:latin typeface="Arial" pitchFamily="34" charset="0"/>
                <a:cs typeface="Arial" pitchFamily="34" charset="0"/>
              </a:rPr>
              <a:t>That is:</a:t>
            </a:r>
          </a:p>
          <a:p>
            <a:pPr marL="342900" indent="-342900">
              <a:spcBef>
                <a:spcPts val="300"/>
              </a:spcBef>
              <a:buFont typeface="Arial" panose="020B0604020202020204" pitchFamily="34" charset="0"/>
              <a:buChar char="•"/>
            </a:pPr>
            <a:r>
              <a:rPr lang="en-US" sz="2800" dirty="0">
                <a:latin typeface="Arial" pitchFamily="34" charset="0"/>
                <a:cs typeface="Arial" pitchFamily="34" charset="0"/>
              </a:rPr>
              <a:t>For ARMA(</a:t>
            </a:r>
            <a:r>
              <a:rPr lang="en-US" sz="2800" i="1" dirty="0">
                <a:latin typeface="Arial" pitchFamily="34" charset="0"/>
                <a:cs typeface="Arial" pitchFamily="34" charset="0"/>
              </a:rPr>
              <a:t>p,q</a:t>
            </a:r>
            <a:r>
              <a:rPr lang="en-US" sz="2800" dirty="0">
                <a:latin typeface="Arial" pitchFamily="34" charset="0"/>
                <a:cs typeface="Arial" pitchFamily="34" charset="0"/>
              </a:rPr>
              <a:t>) models with </a:t>
            </a:r>
            <a:r>
              <a:rPr lang="en-US" sz="2800" i="1" dirty="0">
                <a:latin typeface="Arial" pitchFamily="34" charset="0"/>
                <a:cs typeface="Arial" pitchFamily="34" charset="0"/>
              </a:rPr>
              <a:t>q </a:t>
            </a:r>
            <a:r>
              <a:rPr lang="en-US" sz="2800" dirty="0">
                <a:latin typeface="Arial" pitchFamily="34" charset="0"/>
                <a:cs typeface="Arial" pitchFamily="34" charset="0"/>
              </a:rPr>
              <a:t>&gt; 0, tswge only produces maximum likelihood estimates</a:t>
            </a:r>
          </a:p>
          <a:p>
            <a:pPr marL="342900" indent="-342900">
              <a:spcBef>
                <a:spcPts val="300"/>
              </a:spcBef>
              <a:buFont typeface="Arial" panose="020B0604020202020204" pitchFamily="34" charset="0"/>
              <a:buChar char="•"/>
            </a:pPr>
            <a:r>
              <a:rPr lang="en-US" sz="2800" dirty="0">
                <a:latin typeface="Arial" pitchFamily="34" charset="0"/>
                <a:cs typeface="Arial" pitchFamily="34" charset="0"/>
              </a:rPr>
              <a:t>For AR(</a:t>
            </a:r>
            <a:r>
              <a:rPr lang="en-US" sz="2800" i="1" dirty="0">
                <a:latin typeface="Arial" pitchFamily="34" charset="0"/>
                <a:cs typeface="Arial" pitchFamily="34" charset="0"/>
              </a:rPr>
              <a:t>p</a:t>
            </a:r>
            <a:r>
              <a:rPr lang="en-US" sz="2800" dirty="0">
                <a:latin typeface="Arial" pitchFamily="34" charset="0"/>
                <a:cs typeface="Arial" pitchFamily="34" charset="0"/>
              </a:rPr>
              <a:t>) models, tswge provides ML, YW. and Burg estimates</a:t>
            </a:r>
          </a:p>
        </p:txBody>
      </p:sp>
    </p:spTree>
    <p:extLst>
      <p:ext uri="{BB962C8B-B14F-4D97-AF65-F5344CB8AC3E}">
        <p14:creationId xmlns:p14="http://schemas.microsoft.com/office/powerpoint/2010/main" val="303418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animEffect transition="in" filter="fade">
                                      <p:cBhvr>
                                        <p:cTn id="39" dur="500"/>
                                        <p:tgtEl>
                                          <p:spTgt spid="4">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2" end="2"/>
                                            </p:txEl>
                                          </p:spTgt>
                                        </p:tgtEl>
                                        <p:attrNameLst>
                                          <p:attrName>style.visibility</p:attrName>
                                        </p:attrNameLst>
                                      </p:cBhvr>
                                      <p:to>
                                        <p:strVal val="visible"/>
                                      </p:to>
                                    </p:set>
                                    <p:animEffect transition="in" filter="fade">
                                      <p:cBhvr>
                                        <p:cTn id="4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712908-6427-FC40-B0E8-C4E34D2769F6}"/>
              </a:ext>
            </a:extLst>
          </p:cNvPr>
          <p:cNvSpPr txBox="1"/>
          <p:nvPr/>
        </p:nvSpPr>
        <p:spPr>
          <a:xfrm>
            <a:off x="228600" y="2667000"/>
            <a:ext cx="8458200" cy="584775"/>
          </a:xfrm>
          <a:prstGeom prst="rect">
            <a:avLst/>
          </a:prstGeom>
          <a:noFill/>
        </p:spPr>
        <p:txBody>
          <a:bodyPr wrap="square" rtlCol="0">
            <a:noAutofit/>
          </a:bodyPr>
          <a:lstStyle/>
          <a:p>
            <a:pPr algn="ctr">
              <a:spcBef>
                <a:spcPts val="600"/>
              </a:spcBef>
            </a:pPr>
            <a:r>
              <a:rPr lang="en-US" sz="3200" b="1" dirty="0">
                <a:latin typeface="Arial" pitchFamily="34" charset="0"/>
                <a:cs typeface="Arial" pitchFamily="34" charset="0"/>
              </a:rPr>
              <a:t>Second step: Identify/estimate </a:t>
            </a:r>
            <a:r>
              <a:rPr lang="en-US" sz="3200" b="1" i="1" dirty="0">
                <a:latin typeface="Arial" pitchFamily="34" charset="0"/>
                <a:cs typeface="Arial" pitchFamily="34" charset="0"/>
              </a:rPr>
              <a:t>p</a:t>
            </a:r>
            <a:r>
              <a:rPr lang="en-US" sz="3200" b="1" dirty="0">
                <a:latin typeface="Arial" pitchFamily="34" charset="0"/>
                <a:cs typeface="Arial" pitchFamily="34" charset="0"/>
              </a:rPr>
              <a:t> and </a:t>
            </a:r>
            <a:r>
              <a:rPr lang="en-US" sz="3200" b="1" i="1" dirty="0">
                <a:latin typeface="Arial" pitchFamily="34" charset="0"/>
                <a:cs typeface="Arial" pitchFamily="34" charset="0"/>
              </a:rPr>
              <a:t>q. </a:t>
            </a:r>
          </a:p>
        </p:txBody>
      </p:sp>
      <p:sp>
        <p:nvSpPr>
          <p:cNvPr id="5" name="TextBox 4">
            <a:extLst>
              <a:ext uri="{FF2B5EF4-FFF2-40B4-BE49-F238E27FC236}">
                <a16:creationId xmlns:a16="http://schemas.microsoft.com/office/drawing/2014/main" id="{4BE5A326-D700-CB49-B11E-E9D63B2E4846}"/>
              </a:ext>
            </a:extLst>
          </p:cNvPr>
          <p:cNvSpPr txBox="1"/>
          <p:nvPr/>
        </p:nvSpPr>
        <p:spPr>
          <a:xfrm>
            <a:off x="457200" y="609600"/>
            <a:ext cx="8229600" cy="1569660"/>
          </a:xfrm>
          <a:prstGeom prst="rect">
            <a:avLst/>
          </a:prstGeom>
          <a:noFill/>
        </p:spPr>
        <p:txBody>
          <a:bodyPr wrap="square" rtlCol="0">
            <a:noAutofit/>
          </a:bodyPr>
          <a:lstStyle/>
          <a:p>
            <a:pPr algn="ctr">
              <a:spcBef>
                <a:spcPts val="600"/>
              </a:spcBef>
            </a:pPr>
            <a:r>
              <a:rPr lang="en-US" sz="3200" dirty="0">
                <a:latin typeface="Arial" pitchFamily="34" charset="0"/>
                <a:cs typeface="Arial" pitchFamily="34" charset="0"/>
              </a:rPr>
              <a:t>Suppose that we have decided that the data are not white noise, and we wish to fit an appropriate AR/ARMA model to the data.</a:t>
            </a:r>
          </a:p>
        </p:txBody>
      </p:sp>
      <p:sp>
        <p:nvSpPr>
          <p:cNvPr id="7" name="TextBox 6">
            <a:extLst>
              <a:ext uri="{FF2B5EF4-FFF2-40B4-BE49-F238E27FC236}">
                <a16:creationId xmlns:a16="http://schemas.microsoft.com/office/drawing/2014/main" id="{B085D51B-96B7-4543-9994-30A5D9F2062E}"/>
              </a:ext>
            </a:extLst>
          </p:cNvPr>
          <p:cNvSpPr txBox="1"/>
          <p:nvPr/>
        </p:nvSpPr>
        <p:spPr>
          <a:xfrm>
            <a:off x="1752600" y="4038600"/>
            <a:ext cx="5791200" cy="830997"/>
          </a:xfrm>
          <a:prstGeom prst="rect">
            <a:avLst/>
          </a:prstGeom>
          <a:noFill/>
        </p:spPr>
        <p:txBody>
          <a:bodyPr wrap="square" rtlCol="0">
            <a:noAutofit/>
          </a:bodyPr>
          <a:lstStyle/>
          <a:p>
            <a:pPr>
              <a:spcBef>
                <a:spcPts val="600"/>
              </a:spcBef>
            </a:pPr>
            <a:r>
              <a:rPr lang="en-US" sz="2400" dirty="0">
                <a:latin typeface="Arial" pitchFamily="34" charset="0"/>
                <a:cs typeface="Arial" pitchFamily="34" charset="0"/>
              </a:rPr>
              <a:t>Method 1: AIC</a:t>
            </a:r>
          </a:p>
          <a:p>
            <a:pPr>
              <a:spcBef>
                <a:spcPts val="600"/>
              </a:spcBef>
            </a:pPr>
            <a:r>
              <a:rPr lang="en-US" sz="2400" b="1" dirty="0">
                <a:latin typeface="Arial" pitchFamily="34" charset="0"/>
                <a:cs typeface="Arial" pitchFamily="34" charset="0"/>
              </a:rPr>
              <a:t>Method 2: Box-Jenkins</a:t>
            </a:r>
          </a:p>
        </p:txBody>
      </p:sp>
    </p:spTree>
    <p:extLst>
      <p:ext uri="{BB962C8B-B14F-4D97-AF65-F5344CB8AC3E}">
        <p14:creationId xmlns:p14="http://schemas.microsoft.com/office/powerpoint/2010/main" val="22122703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spcBef>
                <a:spcPts val="600"/>
              </a:spcBef>
            </a:pPr>
            <a:r>
              <a:rPr lang="en-US" dirty="0">
                <a:latin typeface="Arial" pitchFamily="34" charset="0"/>
                <a:cs typeface="Arial" pitchFamily="34" charset="0"/>
              </a:rPr>
              <a:t>Box-Jenkins Model Identification</a:t>
            </a:r>
            <a:endParaRPr lang="en-US" dirty="0"/>
          </a:p>
        </p:txBody>
      </p:sp>
      <p:sp>
        <p:nvSpPr>
          <p:cNvPr id="3" name="TextBox 2"/>
          <p:cNvSpPr txBox="1"/>
          <p:nvPr/>
        </p:nvSpPr>
        <p:spPr>
          <a:xfrm>
            <a:off x="457200" y="1600200"/>
            <a:ext cx="8229600" cy="4262705"/>
          </a:xfrm>
          <a:prstGeom prst="rect">
            <a:avLst/>
          </a:prstGeom>
          <a:noFill/>
        </p:spPr>
        <p:txBody>
          <a:bodyPr wrap="square" rtlCol="0">
            <a:noAutofit/>
          </a:bodyPr>
          <a:lstStyle/>
          <a:p>
            <a:pPr>
              <a:spcBef>
                <a:spcPts val="600"/>
              </a:spcBef>
            </a:pPr>
            <a:r>
              <a:rPr lang="en-US" sz="3200" dirty="0">
                <a:latin typeface="Arial" pitchFamily="34" charset="0"/>
                <a:cs typeface="Arial" pitchFamily="34" charset="0"/>
              </a:rPr>
              <a:t>This was the earliest or at least one of the first popular ways to fit ARMA models to data.</a:t>
            </a:r>
          </a:p>
          <a:p>
            <a:pPr marL="342900" indent="-342900">
              <a:spcBef>
                <a:spcPts val="600"/>
              </a:spcBef>
              <a:buFont typeface="Arial" panose="020B0604020202020204" pitchFamily="34" charset="0"/>
              <a:buChar char="•"/>
            </a:pPr>
            <a:r>
              <a:rPr lang="en-US" sz="3200" dirty="0">
                <a:latin typeface="Arial" pitchFamily="34" charset="0"/>
                <a:cs typeface="Arial" pitchFamily="34" charset="0"/>
              </a:rPr>
              <a:t>It is still widely used (although we prefer AIC-type methods).</a:t>
            </a:r>
          </a:p>
          <a:p>
            <a:pPr marL="342900" indent="-342900">
              <a:spcBef>
                <a:spcPts val="600"/>
              </a:spcBef>
              <a:buFont typeface="Arial" panose="020B0604020202020204" pitchFamily="34" charset="0"/>
              <a:buChar char="•"/>
            </a:pPr>
            <a:r>
              <a:rPr lang="en-US" sz="3200" dirty="0">
                <a:latin typeface="Arial" pitchFamily="34" charset="0"/>
                <a:cs typeface="Arial" pitchFamily="34" charset="0"/>
              </a:rPr>
              <a:t>It is a pattern-recognition technique.</a:t>
            </a:r>
          </a:p>
          <a:p>
            <a:pPr marL="342900" indent="-342900">
              <a:spcBef>
                <a:spcPts val="600"/>
              </a:spcBef>
              <a:buFont typeface="Arial" panose="020B0604020202020204" pitchFamily="34" charset="0"/>
              <a:buChar char="•"/>
            </a:pPr>
            <a:r>
              <a:rPr lang="en-US" sz="3200" dirty="0">
                <a:latin typeface="Arial" pitchFamily="34" charset="0"/>
                <a:cs typeface="Arial" pitchFamily="34" charset="0"/>
              </a:rPr>
              <a:t>It involves examining the autocorrelations and “partial autocorrelations.”</a:t>
            </a:r>
          </a:p>
        </p:txBody>
      </p:sp>
    </p:spTree>
    <p:extLst>
      <p:ext uri="{BB962C8B-B14F-4D97-AF65-F5344CB8AC3E}">
        <p14:creationId xmlns:p14="http://schemas.microsoft.com/office/powerpoint/2010/main" val="110797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37896" name="Picture 8" descr="tmp"/>
          <p:cNvPicPr>
            <a:picLocks noChangeAspect="1" noChangeArrowheads="1"/>
          </p:cNvPicPr>
          <p:nvPr/>
        </p:nvPicPr>
        <p:blipFill>
          <a:blip r:embed="rId3"/>
          <a:stretch>
            <a:fillRect/>
          </a:stretch>
        </p:blipFill>
        <p:spPr bwMode="auto">
          <a:xfrm>
            <a:off x="457200" y="1447800"/>
            <a:ext cx="7208654" cy="426399"/>
          </a:xfrm>
          <a:prstGeom prst="rect">
            <a:avLst/>
          </a:prstGeom>
        </p:spPr>
      </p:pic>
      <p:pic>
        <p:nvPicPr>
          <p:cNvPr id="6" name="Picture 5" descr="fig7"/>
          <p:cNvPicPr/>
          <p:nvPr/>
        </p:nvPicPr>
        <p:blipFill rotWithShape="1">
          <a:blip r:embed="rId4" cstate="print"/>
          <a:srcRect l="28059" r="26489" b="55603"/>
          <a:stretch/>
        </p:blipFill>
        <p:spPr bwMode="auto">
          <a:xfrm>
            <a:off x="302587" y="1905000"/>
            <a:ext cx="4059863" cy="3247890"/>
          </a:xfrm>
          <a:prstGeom prst="rect">
            <a:avLst/>
          </a:prstGeom>
        </p:spPr>
      </p:pic>
      <p:pic>
        <p:nvPicPr>
          <p:cNvPr id="7" name="Picture 6" descr="fig7"/>
          <p:cNvPicPr/>
          <p:nvPr/>
        </p:nvPicPr>
        <p:blipFill rotWithShape="1">
          <a:blip r:embed="rId4" cstate="print"/>
          <a:srcRect t="50309" r="51750" b="3444"/>
          <a:stretch/>
        </p:blipFill>
        <p:spPr bwMode="auto">
          <a:xfrm>
            <a:off x="4572001" y="1905000"/>
            <a:ext cx="4309692" cy="3383219"/>
          </a:xfrm>
          <a:prstGeom prst="rect">
            <a:avLst/>
          </a:prstGeom>
        </p:spPr>
      </p:pic>
      <p:sp>
        <p:nvSpPr>
          <p:cNvPr id="2" name="Title 1"/>
          <p:cNvSpPr>
            <a:spLocks noGrp="1"/>
          </p:cNvSpPr>
          <p:nvPr>
            <p:ph type="title"/>
          </p:nvPr>
        </p:nvSpPr>
        <p:spPr>
          <a:xfrm>
            <a:off x="457200" y="228600"/>
            <a:ext cx="8229600" cy="1143000"/>
          </a:xfrm>
        </p:spPr>
        <p:txBody>
          <a:bodyPr/>
          <a:lstStyle/>
          <a:p>
            <a:pPr>
              <a:spcBef>
                <a:spcPts val="600"/>
              </a:spcBef>
            </a:pPr>
            <a:r>
              <a:rPr lang="en-US" sz="3600" dirty="0"/>
              <a:t>Model Identification for MA(</a:t>
            </a:r>
            <a:r>
              <a:rPr lang="en-US" sz="3600" i="1" dirty="0">
                <a:latin typeface="Times New Roman" pitchFamily="18" charset="0"/>
              </a:rPr>
              <a:t>q</a:t>
            </a:r>
            <a:r>
              <a:rPr lang="en-US" sz="3600" dirty="0"/>
              <a:t>) Models</a:t>
            </a:r>
          </a:p>
        </p:txBody>
      </p:sp>
    </p:spTree>
    <p:extLst>
      <p:ext uri="{BB962C8B-B14F-4D97-AF65-F5344CB8AC3E}">
        <p14:creationId xmlns:p14="http://schemas.microsoft.com/office/powerpoint/2010/main" val="241186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378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3714803371"/>
              </p:ext>
            </p:extLst>
          </p:nvPr>
        </p:nvGraphicFramePr>
        <p:xfrm>
          <a:off x="457200" y="1848688"/>
          <a:ext cx="7579427" cy="456447"/>
        </p:xfrm>
        <a:graphic>
          <a:graphicData uri="http://schemas.openxmlformats.org/presentationml/2006/ole">
            <mc:AlternateContent xmlns:mc="http://schemas.openxmlformats.org/markup-compatibility/2006">
              <mc:Choice xmlns:v="urn:schemas-microsoft-com:vml" Requires="v">
                <p:oleObj spid="_x0000_s20094" name="Equation" r:id="rId4" imgW="8013600" imgH="482400" progId="Equation.DSMT4">
                  <p:embed/>
                </p:oleObj>
              </mc:Choice>
              <mc:Fallback>
                <p:oleObj name="Equation" r:id="rId4" imgW="8013600" imgH="482400" progId="Equation.DSMT4">
                  <p:embed/>
                  <p:pic>
                    <p:nvPicPr>
                      <p:cNvPr id="3" name="Object 2"/>
                      <p:cNvPicPr/>
                      <p:nvPr/>
                    </p:nvPicPr>
                    <p:blipFill>
                      <a:blip r:embed="rId5"/>
                      <a:stretch>
                        <a:fillRect/>
                      </a:stretch>
                    </p:blipFill>
                    <p:spPr>
                      <a:xfrm>
                        <a:off x="457200" y="1848688"/>
                        <a:ext cx="7579427" cy="456447"/>
                      </a:xfrm>
                      <a:prstGeom prst="rect">
                        <a:avLst/>
                      </a:prstGeom>
                    </p:spPr>
                  </p:pic>
                </p:oleObj>
              </mc:Fallback>
            </mc:AlternateContent>
          </a:graphicData>
        </a:graphic>
      </p:graphicFrame>
      <p:sp>
        <p:nvSpPr>
          <p:cNvPr id="10" name="TextBox 9"/>
          <p:cNvSpPr txBox="1"/>
          <p:nvPr/>
        </p:nvSpPr>
        <p:spPr>
          <a:xfrm>
            <a:off x="492368" y="2514600"/>
            <a:ext cx="8042031" cy="523220"/>
          </a:xfrm>
          <a:prstGeom prst="rect">
            <a:avLst/>
          </a:prstGeom>
          <a:noFill/>
        </p:spPr>
        <p:txBody>
          <a:bodyPr wrap="square" rtlCol="0">
            <a:noAutofit/>
          </a:bodyPr>
          <a:lstStyle/>
          <a:p>
            <a:pPr>
              <a:spcBef>
                <a:spcPts val="600"/>
              </a:spcBef>
            </a:pPr>
            <a:r>
              <a:rPr lang="en-US" sz="2800" b="1" dirty="0">
                <a:latin typeface="Arial" pitchFamily="34" charset="0"/>
                <a:cs typeface="Arial" pitchFamily="34" charset="0"/>
              </a:rPr>
              <a:t>A rough guide for testing for an MA(</a:t>
            </a:r>
            <a:r>
              <a:rPr lang="en-US" sz="2800" b="1" i="1" dirty="0">
                <a:latin typeface="Arial" pitchFamily="34" charset="0"/>
                <a:cs typeface="Arial" pitchFamily="34" charset="0"/>
              </a:rPr>
              <a:t>q</a:t>
            </a:r>
            <a:r>
              <a:rPr lang="en-US" sz="2800" b="1" dirty="0">
                <a:latin typeface="Arial" pitchFamily="34" charset="0"/>
                <a:cs typeface="Arial" pitchFamily="34" charset="0"/>
              </a:rPr>
              <a:t>) </a:t>
            </a:r>
          </a:p>
        </p:txBody>
      </p:sp>
      <p:graphicFrame>
        <p:nvGraphicFramePr>
          <p:cNvPr id="11" name="Object 10"/>
          <p:cNvGraphicFramePr>
            <a:graphicFrameLocks noChangeAspect="1"/>
          </p:cNvGraphicFramePr>
          <p:nvPr>
            <p:extLst>
              <p:ext uri="{D42A27DB-BD31-4B8C-83A1-F6EECF244321}">
                <p14:modId xmlns:p14="http://schemas.microsoft.com/office/powerpoint/2010/main" val="921342437"/>
              </p:ext>
            </p:extLst>
          </p:nvPr>
        </p:nvGraphicFramePr>
        <p:xfrm>
          <a:off x="492368" y="3175575"/>
          <a:ext cx="6972300" cy="1574800"/>
        </p:xfrm>
        <a:graphic>
          <a:graphicData uri="http://schemas.openxmlformats.org/presentationml/2006/ole">
            <mc:AlternateContent xmlns:mc="http://schemas.openxmlformats.org/markup-compatibility/2006">
              <mc:Choice xmlns:v="urn:schemas-microsoft-com:vml" Requires="v">
                <p:oleObj spid="_x0000_s20095" name="Equation" r:id="rId6" imgW="6972120" imgH="1574640" progId="Equation.DSMT4">
                  <p:embed/>
                </p:oleObj>
              </mc:Choice>
              <mc:Fallback>
                <p:oleObj name="Equation" r:id="rId6" imgW="6972120" imgH="1574640" progId="Equation.DSMT4">
                  <p:embed/>
                  <p:pic>
                    <p:nvPicPr>
                      <p:cNvPr id="11" name="Object 10"/>
                      <p:cNvPicPr/>
                      <p:nvPr/>
                    </p:nvPicPr>
                    <p:blipFill>
                      <a:blip r:embed="rId7"/>
                      <a:stretch>
                        <a:fillRect/>
                      </a:stretch>
                    </p:blipFill>
                    <p:spPr>
                      <a:xfrm>
                        <a:off x="492368" y="3175575"/>
                        <a:ext cx="6972300" cy="1574800"/>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p>
            <a:pPr>
              <a:spcBef>
                <a:spcPts val="600"/>
              </a:spcBef>
            </a:pPr>
            <a:r>
              <a:rPr lang="en-US" sz="3600" dirty="0"/>
              <a:t>Model Identification for MA(</a:t>
            </a:r>
            <a:r>
              <a:rPr lang="en-US" sz="3600" i="1" dirty="0">
                <a:latin typeface="Times New Roman" pitchFamily="18" charset="0"/>
              </a:rPr>
              <a:t>q</a:t>
            </a:r>
            <a:r>
              <a:rPr lang="en-US" sz="3600" dirty="0"/>
              <a:t>) Models</a:t>
            </a:r>
          </a:p>
        </p:txBody>
      </p:sp>
      <p:pic>
        <p:nvPicPr>
          <p:cNvPr id="9" name="Picture 8" descr="tmp"/>
          <p:cNvPicPr>
            <a:picLocks noChangeAspect="1" noChangeArrowheads="1"/>
          </p:cNvPicPr>
          <p:nvPr/>
        </p:nvPicPr>
        <p:blipFill>
          <a:blip r:embed="rId8"/>
          <a:stretch>
            <a:fillRect/>
          </a:stretch>
        </p:blipFill>
        <p:spPr bwMode="auto">
          <a:xfrm>
            <a:off x="457200" y="1447800"/>
            <a:ext cx="7208654" cy="426399"/>
          </a:xfrm>
          <a:prstGeom prst="rect">
            <a:avLst/>
          </a:prstGeom>
        </p:spPr>
      </p:pic>
    </p:spTree>
    <p:extLst>
      <p:ext uri="{BB962C8B-B14F-4D97-AF65-F5344CB8AC3E}">
        <p14:creationId xmlns:p14="http://schemas.microsoft.com/office/powerpoint/2010/main" val="181027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9517" t="7257" r="12345" b="6795"/>
          <a:stretch/>
        </p:blipFill>
        <p:spPr>
          <a:xfrm>
            <a:off x="359996" y="3992310"/>
            <a:ext cx="4097709" cy="220645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912" t="8295" r="11817" b="7502"/>
          <a:stretch/>
        </p:blipFill>
        <p:spPr>
          <a:xfrm>
            <a:off x="2420085" y="930562"/>
            <a:ext cx="4359779" cy="265083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9443" t="7982" r="11166" b="7722"/>
          <a:stretch/>
        </p:blipFill>
        <p:spPr>
          <a:xfrm>
            <a:off x="4651048" y="3992310"/>
            <a:ext cx="4340552" cy="2256090"/>
          </a:xfrm>
          <a:prstGeom prst="rect">
            <a:avLst/>
          </a:prstGeom>
        </p:spPr>
      </p:pic>
      <p:pic>
        <p:nvPicPr>
          <p:cNvPr id="7" name="Picture 6" descr="tmp"/>
          <p:cNvPicPr>
            <a:picLocks noChangeAspect="1" noChangeArrowheads="1"/>
          </p:cNvPicPr>
          <p:nvPr/>
        </p:nvPicPr>
        <p:blipFill>
          <a:blip r:embed="rId5"/>
          <a:srcRect/>
          <a:stretch>
            <a:fillRect/>
          </a:stretch>
        </p:blipFill>
        <p:spPr bwMode="auto">
          <a:xfrm>
            <a:off x="2147654" y="538449"/>
            <a:ext cx="4904643" cy="392113"/>
          </a:xfrm>
          <a:prstGeom prst="rect">
            <a:avLst/>
          </a:prstGeom>
          <a:noFill/>
          <a:ln w="9525">
            <a:noFill/>
            <a:miter lim="800000"/>
            <a:headEnd/>
            <a:tailEnd/>
          </a:ln>
        </p:spPr>
      </p:pic>
      <p:sp>
        <p:nvSpPr>
          <p:cNvPr id="8" name="Text Box 7"/>
          <p:cNvSpPr txBox="1">
            <a:spLocks noChangeArrowheads="1"/>
          </p:cNvSpPr>
          <p:nvPr/>
        </p:nvSpPr>
        <p:spPr bwMode="auto">
          <a:xfrm>
            <a:off x="5287108" y="3629635"/>
            <a:ext cx="3628292" cy="430887"/>
          </a:xfrm>
          <a:prstGeom prst="rect">
            <a:avLst/>
          </a:prstGeom>
          <a:noFill/>
          <a:ln w="25400">
            <a:noFill/>
            <a:miter lim="800000"/>
            <a:headEnd/>
            <a:tailEnd/>
          </a:ln>
        </p:spPr>
        <p:txBody>
          <a:bodyPr wrap="square">
            <a:noAutofit/>
          </a:bodyPr>
          <a:lstStyle/>
          <a:p>
            <a:pPr>
              <a:spcBef>
                <a:spcPts val="600"/>
              </a:spcBef>
            </a:pPr>
            <a:r>
              <a:rPr lang="en-US" sz="2200" b="1" dirty="0">
                <a:latin typeface="Arial" panose="020B0604020202020204" pitchFamily="34" charset="0"/>
                <a:cs typeface="Arial" panose="020B0604020202020204" pitchFamily="34" charset="0"/>
              </a:rPr>
              <a:t>Sample Autocorrelations</a:t>
            </a:r>
          </a:p>
        </p:txBody>
      </p:sp>
      <p:sp>
        <p:nvSpPr>
          <p:cNvPr id="9" name="Text Box 7"/>
          <p:cNvSpPr txBox="1">
            <a:spLocks noChangeArrowheads="1"/>
          </p:cNvSpPr>
          <p:nvPr/>
        </p:nvSpPr>
        <p:spPr bwMode="auto">
          <a:xfrm>
            <a:off x="838200" y="3629635"/>
            <a:ext cx="3475892" cy="430887"/>
          </a:xfrm>
          <a:prstGeom prst="rect">
            <a:avLst/>
          </a:prstGeom>
          <a:noFill/>
          <a:ln w="25400">
            <a:noFill/>
            <a:miter lim="800000"/>
            <a:headEnd/>
            <a:tailEnd/>
          </a:ln>
        </p:spPr>
        <p:txBody>
          <a:bodyPr wrap="square">
            <a:noAutofit/>
          </a:bodyPr>
          <a:lstStyle/>
          <a:p>
            <a:pPr>
              <a:spcBef>
                <a:spcPts val="600"/>
              </a:spcBef>
            </a:pPr>
            <a:r>
              <a:rPr lang="en-US" sz="2200" b="1" dirty="0">
                <a:latin typeface="Arial" panose="020B0604020202020204" pitchFamily="34" charset="0"/>
                <a:cs typeface="Arial" panose="020B0604020202020204" pitchFamily="34" charset="0"/>
              </a:rPr>
              <a:t>True Autocorrelations</a:t>
            </a:r>
          </a:p>
        </p:txBody>
      </p:sp>
      <p:sp>
        <p:nvSpPr>
          <p:cNvPr id="11" name="Freeform 10"/>
          <p:cNvSpPr/>
          <p:nvPr/>
        </p:nvSpPr>
        <p:spPr>
          <a:xfrm>
            <a:off x="5029200" y="4784790"/>
            <a:ext cx="1866900" cy="85636"/>
          </a:xfrm>
          <a:custGeom>
            <a:avLst/>
            <a:gdLst>
              <a:gd name="connsiteX0" fmla="*/ 0 w 1866900"/>
              <a:gd name="connsiteY0" fmla="*/ 342547 h 342547"/>
              <a:gd name="connsiteX1" fmla="*/ 180975 w 1866900"/>
              <a:gd name="connsiteY1" fmla="*/ 132997 h 342547"/>
              <a:gd name="connsiteX2" fmla="*/ 666750 w 1866900"/>
              <a:gd name="connsiteY2" fmla="*/ 9172 h 342547"/>
              <a:gd name="connsiteX3" fmla="*/ 1866900 w 1866900"/>
              <a:gd name="connsiteY3" fmla="*/ 9172 h 342547"/>
              <a:gd name="connsiteX4" fmla="*/ 1647825 w 1866900"/>
              <a:gd name="connsiteY4" fmla="*/ 9172 h 342547"/>
              <a:gd name="connsiteX5" fmla="*/ 1647825 w 1866900"/>
              <a:gd name="connsiteY5" fmla="*/ 9172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6900" h="342547">
                <a:moveTo>
                  <a:pt x="0" y="342547"/>
                </a:moveTo>
                <a:cubicBezTo>
                  <a:pt x="34925" y="265553"/>
                  <a:pt x="69850" y="188559"/>
                  <a:pt x="180975" y="132997"/>
                </a:cubicBezTo>
                <a:cubicBezTo>
                  <a:pt x="292100" y="77434"/>
                  <a:pt x="385763" y="29809"/>
                  <a:pt x="666750" y="9172"/>
                </a:cubicBezTo>
                <a:cubicBezTo>
                  <a:pt x="947737" y="-11465"/>
                  <a:pt x="1866900" y="9172"/>
                  <a:pt x="1866900" y="9172"/>
                </a:cubicBezTo>
                <a:lnTo>
                  <a:pt x="1647825" y="9172"/>
                </a:lnTo>
                <a:lnTo>
                  <a:pt x="1647825" y="917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dirty="0"/>
          </a:p>
        </p:txBody>
      </p:sp>
      <p:sp>
        <p:nvSpPr>
          <p:cNvPr id="17" name="Freeform 16"/>
          <p:cNvSpPr/>
          <p:nvPr/>
        </p:nvSpPr>
        <p:spPr>
          <a:xfrm>
            <a:off x="5029200" y="5168838"/>
            <a:ext cx="1866900" cy="85636"/>
          </a:xfrm>
          <a:custGeom>
            <a:avLst/>
            <a:gdLst>
              <a:gd name="connsiteX0" fmla="*/ 0 w 1866900"/>
              <a:gd name="connsiteY0" fmla="*/ 342547 h 342547"/>
              <a:gd name="connsiteX1" fmla="*/ 180975 w 1866900"/>
              <a:gd name="connsiteY1" fmla="*/ 132997 h 342547"/>
              <a:gd name="connsiteX2" fmla="*/ 666750 w 1866900"/>
              <a:gd name="connsiteY2" fmla="*/ 9172 h 342547"/>
              <a:gd name="connsiteX3" fmla="*/ 1866900 w 1866900"/>
              <a:gd name="connsiteY3" fmla="*/ 9172 h 342547"/>
              <a:gd name="connsiteX4" fmla="*/ 1647825 w 1866900"/>
              <a:gd name="connsiteY4" fmla="*/ 9172 h 342547"/>
              <a:gd name="connsiteX5" fmla="*/ 1647825 w 1866900"/>
              <a:gd name="connsiteY5" fmla="*/ 9172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6900" h="342547">
                <a:moveTo>
                  <a:pt x="0" y="342547"/>
                </a:moveTo>
                <a:cubicBezTo>
                  <a:pt x="34925" y="265553"/>
                  <a:pt x="69850" y="188559"/>
                  <a:pt x="180975" y="132997"/>
                </a:cubicBezTo>
                <a:cubicBezTo>
                  <a:pt x="292100" y="77434"/>
                  <a:pt x="385763" y="29809"/>
                  <a:pt x="666750" y="9172"/>
                </a:cubicBezTo>
                <a:cubicBezTo>
                  <a:pt x="947737" y="-11465"/>
                  <a:pt x="1866900" y="9172"/>
                  <a:pt x="1866900" y="9172"/>
                </a:cubicBezTo>
                <a:lnTo>
                  <a:pt x="1647825" y="9172"/>
                </a:lnTo>
                <a:lnTo>
                  <a:pt x="1647825" y="9172"/>
                </a:lnTo>
              </a:path>
            </a:pathLst>
          </a:custGeom>
          <a:noFill/>
          <a:ln w="19050">
            <a:solidFill>
              <a:srgbClr val="FF0000"/>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dirty="0"/>
          </a:p>
        </p:txBody>
      </p:sp>
    </p:spTree>
    <p:extLst>
      <p:ext uri="{BB962C8B-B14F-4D97-AF65-F5344CB8AC3E}">
        <p14:creationId xmlns:p14="http://schemas.microsoft.com/office/powerpoint/2010/main" val="67254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7001" y="6019800"/>
            <a:ext cx="1600200" cy="584775"/>
          </a:xfrm>
          <a:prstGeom prst="rect">
            <a:avLst/>
          </a:prstGeom>
          <a:noFill/>
        </p:spPr>
        <p:txBody>
          <a:bodyPr wrap="square" rtlCol="0">
            <a:noAutofit/>
          </a:bodyPr>
          <a:lstStyle/>
          <a:p>
            <a:pPr>
              <a:spcBef>
                <a:spcPts val="600"/>
              </a:spcBef>
            </a:pPr>
            <a:r>
              <a:rPr lang="en-US" sz="3200" b="1" dirty="0">
                <a:latin typeface="Arial" pitchFamily="34" charset="0"/>
                <a:cs typeface="Arial" pitchFamily="34" charset="0"/>
              </a:rPr>
              <a:t>MA(2)?</a:t>
            </a:r>
          </a:p>
        </p:txBody>
      </p:sp>
      <p:sp>
        <p:nvSpPr>
          <p:cNvPr id="9" name="Rectangle 8">
            <a:extLst>
              <a:ext uri="{FF2B5EF4-FFF2-40B4-BE49-F238E27FC236}">
                <a16:creationId xmlns:a16="http://schemas.microsoft.com/office/drawing/2014/main" id="{A026B875-F1FF-3B45-A4E2-765243CE458B}"/>
              </a:ext>
            </a:extLst>
          </p:cNvPr>
          <p:cNvSpPr/>
          <p:nvPr/>
        </p:nvSpPr>
        <p:spPr>
          <a:xfrm>
            <a:off x="4530404" y="6019800"/>
            <a:ext cx="1565596" cy="584775"/>
          </a:xfrm>
          <a:prstGeom prst="rect">
            <a:avLst/>
          </a:prstGeom>
        </p:spPr>
        <p:txBody>
          <a:bodyPr wrap="none">
            <a:noAutofit/>
          </a:bodyPr>
          <a:lstStyle/>
          <a:p>
            <a:pPr>
              <a:spcBef>
                <a:spcPts val="600"/>
              </a:spcBef>
            </a:pPr>
            <a:r>
              <a:rPr lang="en-US" sz="2800" b="1" dirty="0">
                <a:latin typeface="Arial" pitchFamily="34" charset="0"/>
                <a:cs typeface="Arial" pitchFamily="34" charset="0"/>
              </a:rPr>
              <a:t>AR(2)? </a:t>
            </a:r>
            <a:endParaRPr lang="en-US" sz="2800" b="1" dirty="0"/>
          </a:p>
        </p:txBody>
      </p:sp>
      <p:pic>
        <p:nvPicPr>
          <p:cNvPr id="10" name="Picture 9" descr="fig7"/>
          <p:cNvPicPr/>
          <p:nvPr/>
        </p:nvPicPr>
        <p:blipFill rotWithShape="1">
          <a:blip r:embed="rId3" cstate="print"/>
          <a:srcRect l="28331" r="26217" b="55557"/>
          <a:stretch/>
        </p:blipFill>
        <p:spPr bwMode="auto">
          <a:xfrm>
            <a:off x="685800" y="1447799"/>
            <a:ext cx="3333751" cy="2667001"/>
          </a:xfrm>
          <a:prstGeom prst="rect">
            <a:avLst/>
          </a:prstGeom>
        </p:spPr>
      </p:pic>
      <p:pic>
        <p:nvPicPr>
          <p:cNvPr id="11" name="Picture 10" descr="fig7"/>
          <p:cNvPicPr/>
          <p:nvPr/>
        </p:nvPicPr>
        <p:blipFill rotWithShape="1">
          <a:blip r:embed="rId3" cstate="print"/>
          <a:srcRect l="49708" t="51227" b="4331"/>
          <a:stretch/>
        </p:blipFill>
        <p:spPr bwMode="auto">
          <a:xfrm>
            <a:off x="4572000" y="1523999"/>
            <a:ext cx="3688714" cy="2667001"/>
          </a:xfrm>
          <a:prstGeom prst="rect">
            <a:avLst/>
          </a:prstGeom>
        </p:spPr>
      </p:pic>
      <p:sp>
        <p:nvSpPr>
          <p:cNvPr id="12" name="TextBox 11"/>
          <p:cNvSpPr txBox="1"/>
          <p:nvPr/>
        </p:nvSpPr>
        <p:spPr>
          <a:xfrm>
            <a:off x="942975" y="1191398"/>
            <a:ext cx="2819400" cy="430887"/>
          </a:xfrm>
          <a:prstGeom prst="rect">
            <a:avLst/>
          </a:prstGeom>
          <a:noFill/>
        </p:spPr>
        <p:txBody>
          <a:bodyPr wrap="square" rtlCol="0">
            <a:noAutofit/>
          </a:bodyPr>
          <a:lstStyle/>
          <a:p>
            <a:pPr algn="ctr">
              <a:spcBef>
                <a:spcPts val="600"/>
              </a:spcBef>
            </a:pPr>
            <a:r>
              <a:rPr lang="en-US" sz="2000" b="1">
                <a:latin typeface="Arial" pitchFamily="34" charset="0"/>
                <a:cs typeface="Arial" pitchFamily="34" charset="0"/>
              </a:rPr>
              <a:t>Realization</a:t>
            </a:r>
            <a:endParaRPr lang="en-US" sz="2000" b="1" dirty="0">
              <a:latin typeface="Arial" pitchFamily="34" charset="0"/>
              <a:cs typeface="Arial" pitchFamily="34" charset="0"/>
            </a:endParaRPr>
          </a:p>
        </p:txBody>
      </p:sp>
      <p:sp>
        <p:nvSpPr>
          <p:cNvPr id="13" name="TextBox 12"/>
          <p:cNvSpPr txBox="1"/>
          <p:nvPr/>
        </p:nvSpPr>
        <p:spPr>
          <a:xfrm>
            <a:off x="4953000" y="1191398"/>
            <a:ext cx="3200400" cy="430887"/>
          </a:xfrm>
          <a:prstGeom prst="rect">
            <a:avLst/>
          </a:prstGeom>
          <a:noFill/>
        </p:spPr>
        <p:txBody>
          <a:bodyPr wrap="square" rtlCol="0">
            <a:noAutofit/>
          </a:bodyPr>
          <a:lstStyle/>
          <a:p>
            <a:pPr algn="ctr">
              <a:spcBef>
                <a:spcPts val="600"/>
              </a:spcBef>
            </a:pPr>
            <a:r>
              <a:rPr lang="en-US" sz="2000" b="1" dirty="0">
                <a:latin typeface="Arial" pitchFamily="34" charset="0"/>
                <a:cs typeface="Arial" pitchFamily="34" charset="0"/>
              </a:rPr>
              <a:t>Sample autocorrelations</a:t>
            </a:r>
          </a:p>
        </p:txBody>
      </p:sp>
      <p:sp>
        <p:nvSpPr>
          <p:cNvPr id="14" name="TextBox 13"/>
          <p:cNvSpPr txBox="1"/>
          <p:nvPr/>
        </p:nvSpPr>
        <p:spPr>
          <a:xfrm>
            <a:off x="457200" y="4267200"/>
            <a:ext cx="8229600" cy="1670685"/>
          </a:xfrm>
          <a:prstGeom prst="rect">
            <a:avLst/>
          </a:prstGeom>
          <a:noFill/>
        </p:spPr>
        <p:txBody>
          <a:bodyPr wrap="square" rtlCol="0">
            <a:noAutofit/>
          </a:bodyPr>
          <a:lstStyle/>
          <a:p>
            <a:pPr>
              <a:spcBef>
                <a:spcPts val="600"/>
              </a:spcBef>
            </a:pPr>
            <a:r>
              <a:rPr lang="en-US" sz="2400" dirty="0">
                <a:latin typeface="Arial" pitchFamily="34" charset="0"/>
                <a:cs typeface="Arial" pitchFamily="34" charset="0"/>
              </a:rPr>
              <a:t>Only the first 2 sample autocorrelations are outside the limit lines.</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But there is not a distinct drop to “nearly zero” after lag 2</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Looks sort of AR-like but not sure</a:t>
            </a:r>
          </a:p>
        </p:txBody>
      </p:sp>
    </p:spTree>
    <p:extLst>
      <p:ext uri="{BB962C8B-B14F-4D97-AF65-F5344CB8AC3E}">
        <p14:creationId xmlns:p14="http://schemas.microsoft.com/office/powerpoint/2010/main" val="188140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7.5.tif"/>
          <p:cNvPicPr/>
          <p:nvPr/>
        </p:nvPicPr>
        <p:blipFill rotWithShape="1">
          <a:blip r:embed="rId3" cstate="print"/>
          <a:srcRect l="2019" r="51012" b="55482"/>
          <a:stretch/>
        </p:blipFill>
        <p:spPr>
          <a:xfrm>
            <a:off x="656492" y="1418492"/>
            <a:ext cx="3587871" cy="2782309"/>
          </a:xfrm>
          <a:prstGeom prst="rect">
            <a:avLst/>
          </a:prstGeom>
        </p:spPr>
      </p:pic>
      <p:pic>
        <p:nvPicPr>
          <p:cNvPr id="5" name="Picture 4" descr="fig7.5.tif"/>
          <p:cNvPicPr/>
          <p:nvPr/>
        </p:nvPicPr>
        <p:blipFill rotWithShape="1">
          <a:blip r:embed="rId3" cstate="print"/>
          <a:srcRect l="50000" b="55882"/>
          <a:stretch/>
        </p:blipFill>
        <p:spPr>
          <a:xfrm>
            <a:off x="4586988" y="1418492"/>
            <a:ext cx="3666058" cy="2770854"/>
          </a:xfrm>
          <a:prstGeom prst="rect">
            <a:avLst/>
          </a:prstGeom>
        </p:spPr>
      </p:pic>
      <p:sp>
        <p:nvSpPr>
          <p:cNvPr id="9" name="Rectangle 8">
            <a:extLst>
              <a:ext uri="{FF2B5EF4-FFF2-40B4-BE49-F238E27FC236}">
                <a16:creationId xmlns:a16="http://schemas.microsoft.com/office/drawing/2014/main" id="{E5BE6534-026F-0048-888C-487FAB6E7BB2}"/>
              </a:ext>
            </a:extLst>
          </p:cNvPr>
          <p:cNvSpPr/>
          <p:nvPr/>
        </p:nvSpPr>
        <p:spPr>
          <a:xfrm>
            <a:off x="4572000" y="5088459"/>
            <a:ext cx="902811" cy="461665"/>
          </a:xfrm>
          <a:prstGeom prst="rect">
            <a:avLst/>
          </a:prstGeom>
        </p:spPr>
        <p:txBody>
          <a:bodyPr wrap="none">
            <a:noAutofit/>
          </a:bodyPr>
          <a:lstStyle/>
          <a:p>
            <a:pPr>
              <a:spcBef>
                <a:spcPts val="600"/>
              </a:spcBef>
            </a:pPr>
            <a:r>
              <a:rPr lang="en-US" sz="2400" b="1" dirty="0">
                <a:latin typeface="Arial" pitchFamily="34" charset="0"/>
                <a:cs typeface="Arial" pitchFamily="34" charset="0"/>
              </a:rPr>
              <a:t>AR? </a:t>
            </a:r>
            <a:endParaRPr lang="en-US" sz="2400" b="1" dirty="0"/>
          </a:p>
        </p:txBody>
      </p:sp>
      <p:sp>
        <p:nvSpPr>
          <p:cNvPr id="10" name="TextBox 9">
            <a:extLst>
              <a:ext uri="{FF2B5EF4-FFF2-40B4-BE49-F238E27FC236}">
                <a16:creationId xmlns:a16="http://schemas.microsoft.com/office/drawing/2014/main" id="{07A4775D-0B54-F242-9E5A-36AEEFE647F4}"/>
              </a:ext>
            </a:extLst>
          </p:cNvPr>
          <p:cNvSpPr txBox="1"/>
          <p:nvPr/>
        </p:nvSpPr>
        <p:spPr>
          <a:xfrm>
            <a:off x="2890665" y="5026903"/>
            <a:ext cx="1163061" cy="584775"/>
          </a:xfrm>
          <a:prstGeom prst="rect">
            <a:avLst/>
          </a:prstGeom>
          <a:noFill/>
        </p:spPr>
        <p:txBody>
          <a:bodyPr wrap="square" rtlCol="0">
            <a:noAutofit/>
          </a:bodyPr>
          <a:lstStyle/>
          <a:p>
            <a:pPr>
              <a:spcBef>
                <a:spcPts val="600"/>
              </a:spcBef>
            </a:pPr>
            <a:r>
              <a:rPr lang="en-US" sz="3200" b="1" dirty="0">
                <a:latin typeface="Arial" pitchFamily="34" charset="0"/>
                <a:cs typeface="Arial" pitchFamily="34" charset="0"/>
              </a:rPr>
              <a:t>MA?</a:t>
            </a:r>
          </a:p>
        </p:txBody>
      </p:sp>
      <p:sp>
        <p:nvSpPr>
          <p:cNvPr id="11" name="TextBox 10">
            <a:extLst>
              <a:ext uri="{FF2B5EF4-FFF2-40B4-BE49-F238E27FC236}">
                <a16:creationId xmlns:a16="http://schemas.microsoft.com/office/drawing/2014/main" id="{87296924-4AC9-ED41-B433-7ECADEAF97A0}"/>
              </a:ext>
            </a:extLst>
          </p:cNvPr>
          <p:cNvSpPr txBox="1"/>
          <p:nvPr/>
        </p:nvSpPr>
        <p:spPr>
          <a:xfrm>
            <a:off x="3396170" y="5709285"/>
            <a:ext cx="1707626" cy="584775"/>
          </a:xfrm>
          <a:prstGeom prst="rect">
            <a:avLst/>
          </a:prstGeom>
          <a:noFill/>
        </p:spPr>
        <p:txBody>
          <a:bodyPr wrap="square" rtlCol="0">
            <a:noAutofit/>
          </a:bodyPr>
          <a:lstStyle/>
          <a:p>
            <a:pPr>
              <a:spcBef>
                <a:spcPts val="600"/>
              </a:spcBef>
            </a:pPr>
            <a:r>
              <a:rPr lang="en-US" sz="3200" b="1" dirty="0">
                <a:latin typeface="Arial" pitchFamily="34" charset="0"/>
                <a:cs typeface="Arial" pitchFamily="34" charset="0"/>
              </a:rPr>
              <a:t>ARMA?</a:t>
            </a:r>
          </a:p>
        </p:txBody>
      </p:sp>
      <p:sp>
        <p:nvSpPr>
          <p:cNvPr id="17" name="TextBox 16"/>
          <p:cNvSpPr txBox="1"/>
          <p:nvPr/>
        </p:nvSpPr>
        <p:spPr>
          <a:xfrm>
            <a:off x="1066800" y="1219200"/>
            <a:ext cx="2819400" cy="430887"/>
          </a:xfrm>
          <a:prstGeom prst="rect">
            <a:avLst/>
          </a:prstGeom>
          <a:noFill/>
        </p:spPr>
        <p:txBody>
          <a:bodyPr wrap="square" rtlCol="0">
            <a:noAutofit/>
          </a:bodyPr>
          <a:lstStyle/>
          <a:p>
            <a:pPr>
              <a:spcBef>
                <a:spcPts val="600"/>
              </a:spcBef>
            </a:pPr>
            <a:r>
              <a:rPr lang="en-US" sz="2000" b="1" dirty="0">
                <a:latin typeface="Arial" pitchFamily="34" charset="0"/>
                <a:cs typeface="Arial" pitchFamily="34" charset="0"/>
              </a:rPr>
              <a:t>True autocorrelations</a:t>
            </a:r>
          </a:p>
        </p:txBody>
      </p:sp>
      <p:sp>
        <p:nvSpPr>
          <p:cNvPr id="18" name="TextBox 17"/>
          <p:cNvSpPr txBox="1"/>
          <p:nvPr/>
        </p:nvSpPr>
        <p:spPr>
          <a:xfrm>
            <a:off x="4953000" y="1219200"/>
            <a:ext cx="3200400" cy="430887"/>
          </a:xfrm>
          <a:prstGeom prst="rect">
            <a:avLst/>
          </a:prstGeom>
          <a:noFill/>
        </p:spPr>
        <p:txBody>
          <a:bodyPr wrap="square" rtlCol="0">
            <a:noAutofit/>
          </a:bodyPr>
          <a:lstStyle/>
          <a:p>
            <a:pPr>
              <a:spcBef>
                <a:spcPts val="600"/>
              </a:spcBef>
            </a:pPr>
            <a:r>
              <a:rPr lang="en-US" sz="2000" b="1" dirty="0">
                <a:latin typeface="Arial" pitchFamily="34" charset="0"/>
                <a:cs typeface="Arial" pitchFamily="34" charset="0"/>
              </a:rPr>
              <a:t>Sample autocorrelations</a:t>
            </a:r>
          </a:p>
        </p:txBody>
      </p:sp>
      <p:sp>
        <p:nvSpPr>
          <p:cNvPr id="2" name="Title 1"/>
          <p:cNvSpPr>
            <a:spLocks noGrp="1"/>
          </p:cNvSpPr>
          <p:nvPr>
            <p:ph type="title"/>
          </p:nvPr>
        </p:nvSpPr>
        <p:spPr/>
        <p:txBody>
          <a:bodyPr>
            <a:noAutofit/>
          </a:bodyPr>
          <a:lstStyle/>
          <a:p>
            <a:pPr>
              <a:spcBef>
                <a:spcPts val="600"/>
              </a:spcBef>
            </a:pPr>
            <a:r>
              <a:rPr lang="en-US" sz="4000" dirty="0">
                <a:latin typeface="Arial" pitchFamily="34" charset="0"/>
                <a:cs typeface="Arial" pitchFamily="34" charset="0"/>
              </a:rPr>
              <a:t>What Model?</a:t>
            </a:r>
            <a:endParaRPr lang="en-US" sz="4000" dirty="0"/>
          </a:p>
        </p:txBody>
      </p:sp>
      <p:sp>
        <p:nvSpPr>
          <p:cNvPr id="20" name="TextBox 19"/>
          <p:cNvSpPr txBox="1"/>
          <p:nvPr/>
        </p:nvSpPr>
        <p:spPr>
          <a:xfrm>
            <a:off x="457200" y="4267200"/>
            <a:ext cx="8229600" cy="768738"/>
          </a:xfrm>
          <a:prstGeom prst="rect">
            <a:avLst/>
          </a:prstGeom>
          <a:noFill/>
        </p:spPr>
        <p:txBody>
          <a:bodyPr wrap="square" rtlCol="0">
            <a:noAutofit/>
          </a:bodyPr>
          <a:lstStyle/>
          <a:p>
            <a:pPr>
              <a:spcBef>
                <a:spcPts val="600"/>
              </a:spcBef>
            </a:pPr>
            <a:r>
              <a:rPr lang="en-US" sz="2400" dirty="0">
                <a:latin typeface="Arial" pitchFamily="34" charset="0"/>
                <a:cs typeface="Arial" pitchFamily="34" charset="0"/>
              </a:rPr>
              <a:t>Autocorrelation alone (even true autocorrelation) alone does not tell us.</a:t>
            </a:r>
          </a:p>
        </p:txBody>
      </p:sp>
    </p:spTree>
    <p:extLst>
      <p:ext uri="{BB962C8B-B14F-4D97-AF65-F5344CB8AC3E}">
        <p14:creationId xmlns:p14="http://schemas.microsoft.com/office/powerpoint/2010/main" val="167673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2948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C601D-CCDD-B548-BEFB-3C99EB3BD0B6}"/>
              </a:ext>
            </a:extLst>
          </p:cNvPr>
          <p:cNvSpPr>
            <a:spLocks noGrp="1"/>
          </p:cNvSpPr>
          <p:nvPr>
            <p:ph type="ctrTitle"/>
          </p:nvPr>
        </p:nvSpPr>
        <p:spPr/>
        <p:txBody>
          <a:bodyPr>
            <a:normAutofit/>
          </a:bodyPr>
          <a:lstStyle/>
          <a:p>
            <a:r>
              <a:rPr lang="en-US" dirty="0"/>
              <a:t>Box-Jenkins and AR(</a:t>
            </a:r>
            <a:r>
              <a:rPr lang="en-US" i="1" dirty="0"/>
              <a:t>p</a:t>
            </a:r>
            <a:r>
              <a:rPr lang="en-US" dirty="0"/>
              <a:t>)</a:t>
            </a:r>
          </a:p>
        </p:txBody>
      </p:sp>
      <p:sp>
        <p:nvSpPr>
          <p:cNvPr id="3" name="Subtitle 2">
            <a:extLst>
              <a:ext uri="{FF2B5EF4-FFF2-40B4-BE49-F238E27FC236}">
                <a16:creationId xmlns:a16="http://schemas.microsoft.com/office/drawing/2014/main" id="{1188EFC1-EAF8-824D-97D7-88EA5E4CE4D4}"/>
              </a:ext>
            </a:extLst>
          </p:cNvPr>
          <p:cNvSpPr>
            <a:spLocks noGrp="1"/>
          </p:cNvSpPr>
          <p:nvPr>
            <p:ph type="subTitle" idx="1"/>
          </p:nvPr>
        </p:nvSpPr>
        <p:spPr/>
        <p:txBody>
          <a:bodyPr/>
          <a:lstStyle/>
          <a:p>
            <a:r>
              <a:rPr lang="en-US" dirty="0"/>
              <a:t>Partial Autocorrelation Function</a:t>
            </a:r>
          </a:p>
        </p:txBody>
      </p:sp>
    </p:spTree>
    <p:extLst>
      <p:ext uri="{BB962C8B-B14F-4D97-AF65-F5344CB8AC3E}">
        <p14:creationId xmlns:p14="http://schemas.microsoft.com/office/powerpoint/2010/main" val="25536727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7107" name="Text Box 1027"/>
          <p:cNvSpPr txBox="1">
            <a:spLocks noChangeArrowheads="1"/>
          </p:cNvSpPr>
          <p:nvPr/>
        </p:nvSpPr>
        <p:spPr bwMode="auto">
          <a:xfrm>
            <a:off x="457201" y="1892961"/>
            <a:ext cx="2971800" cy="523220"/>
          </a:xfrm>
          <a:prstGeom prst="rect">
            <a:avLst/>
          </a:prstGeom>
          <a:noFill/>
          <a:ln w="25400">
            <a:noFill/>
            <a:miter lim="800000"/>
            <a:headEnd/>
            <a:tailEnd/>
          </a:ln>
        </p:spPr>
        <p:txBody>
          <a:bodyPr wrap="square" lIns="0">
            <a:noAutofit/>
          </a:bodyPr>
          <a:lstStyle/>
          <a:p>
            <a:pPr>
              <a:spcBef>
                <a:spcPts val="600"/>
              </a:spcBef>
            </a:pPr>
            <a:r>
              <a:rPr lang="en-US" sz="2800" b="1" dirty="0"/>
              <a:t>Two definitions</a:t>
            </a:r>
          </a:p>
        </p:txBody>
      </p:sp>
      <p:pic>
        <p:nvPicPr>
          <p:cNvPr id="3247109" name="Picture 1029" descr="tmp"/>
          <p:cNvPicPr>
            <a:picLocks noChangeAspect="1" noChangeArrowheads="1"/>
          </p:cNvPicPr>
          <p:nvPr/>
        </p:nvPicPr>
        <p:blipFill>
          <a:blip r:embed="rId3"/>
          <a:stretch>
            <a:fillRect/>
          </a:stretch>
        </p:blipFill>
        <p:spPr bwMode="auto">
          <a:xfrm>
            <a:off x="457201" y="2520028"/>
            <a:ext cx="7516398" cy="783563"/>
          </a:xfrm>
          <a:prstGeom prst="rect">
            <a:avLst/>
          </a:prstGeom>
        </p:spPr>
      </p:pic>
      <p:pic>
        <p:nvPicPr>
          <p:cNvPr id="3247111" name="Picture 1031" descr="tmp"/>
          <p:cNvPicPr>
            <a:picLocks noChangeAspect="1" noChangeArrowheads="1"/>
          </p:cNvPicPr>
          <p:nvPr/>
        </p:nvPicPr>
        <p:blipFill>
          <a:blip r:embed="rId4"/>
          <a:stretch>
            <a:fillRect/>
          </a:stretch>
        </p:blipFill>
        <p:spPr bwMode="auto">
          <a:xfrm>
            <a:off x="457201" y="3636037"/>
            <a:ext cx="7804534" cy="783563"/>
          </a:xfrm>
          <a:prstGeom prst="rect">
            <a:avLst/>
          </a:prstGeom>
        </p:spPr>
      </p:pic>
      <p:sp>
        <p:nvSpPr>
          <p:cNvPr id="2" name="Title 1"/>
          <p:cNvSpPr>
            <a:spLocks noGrp="1"/>
          </p:cNvSpPr>
          <p:nvPr>
            <p:ph type="title"/>
          </p:nvPr>
        </p:nvSpPr>
        <p:spPr>
          <a:xfrm>
            <a:off x="457200" y="228600"/>
            <a:ext cx="8229600" cy="1143000"/>
          </a:xfrm>
        </p:spPr>
        <p:txBody>
          <a:bodyPr>
            <a:noAutofit/>
          </a:bodyPr>
          <a:lstStyle/>
          <a:p>
            <a:pPr>
              <a:spcBef>
                <a:spcPts val="600"/>
              </a:spcBef>
            </a:pPr>
            <a:r>
              <a:rPr lang="en-US" sz="3600" dirty="0"/>
              <a:t>Partial Autocorrelation Function: </a:t>
            </a:r>
            <a:r>
              <a:rPr lang="en-US" sz="4000" i="1" dirty="0">
                <a:latin typeface="Symbol" pitchFamily="18" charset="2"/>
              </a:rPr>
              <a:t>j</a:t>
            </a:r>
            <a:r>
              <a:rPr lang="en-US" sz="1200" i="1" baseline="-25000" dirty="0">
                <a:latin typeface="Symbol" pitchFamily="18" charset="2"/>
              </a:rPr>
              <a:t> </a:t>
            </a:r>
            <a:r>
              <a:rPr lang="en-US" sz="4000" i="1" baseline="-25000" dirty="0">
                <a:latin typeface="Times New Roman" pitchFamily="18" charset="0"/>
              </a:rPr>
              <a:t>kk</a:t>
            </a:r>
            <a:endParaRPr lang="en-US" sz="3600" dirty="0"/>
          </a:p>
        </p:txBody>
      </p:sp>
    </p:spTree>
    <p:extLst>
      <p:ext uri="{BB962C8B-B14F-4D97-AF65-F5344CB8AC3E}">
        <p14:creationId xmlns:p14="http://schemas.microsoft.com/office/powerpoint/2010/main" val="110804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471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47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47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710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4548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Text Box 2"/>
          <p:cNvSpPr txBox="1">
            <a:spLocks noChangeArrowheads="1"/>
          </p:cNvSpPr>
          <p:nvPr/>
        </p:nvSpPr>
        <p:spPr bwMode="auto">
          <a:xfrm>
            <a:off x="507781" y="625916"/>
            <a:ext cx="3422573" cy="461665"/>
          </a:xfrm>
          <a:prstGeom prst="rect">
            <a:avLst/>
          </a:prstGeom>
          <a:noFill/>
          <a:ln w="25400">
            <a:noFill/>
            <a:miter lim="800000"/>
            <a:headEnd/>
            <a:tailEnd/>
          </a:ln>
        </p:spPr>
        <p:txBody>
          <a:bodyPr wrap="square">
            <a:noAutofit/>
          </a:bodyPr>
          <a:lstStyle/>
          <a:p>
            <a:pPr>
              <a:spcBef>
                <a:spcPts val="600"/>
              </a:spcBef>
            </a:pPr>
            <a:r>
              <a:rPr lang="en-US" sz="2400" b="1" dirty="0">
                <a:latin typeface="Arial" panose="020B0604020202020204" pitchFamily="34" charset="0"/>
                <a:cs typeface="Arial" panose="020B0604020202020204" pitchFamily="34" charset="0"/>
              </a:rPr>
              <a:t>Note: </a:t>
            </a:r>
            <a:r>
              <a:rPr lang="en-US" sz="2400" dirty="0">
                <a:latin typeface="Arial" panose="020B0604020202020204" pitchFamily="34" charset="0"/>
                <a:cs typeface="Arial" panose="020B0604020202020204" pitchFamily="34" charset="0"/>
              </a:rPr>
              <a:t>If </a:t>
            </a:r>
            <a:r>
              <a:rPr lang="en-US" sz="2400" i="1" dirty="0">
                <a:latin typeface="Times New Roman" panose="02020603050405020304" pitchFamily="18" charset="0"/>
                <a:cs typeface="Times New Roman" panose="02020603050405020304" pitchFamily="18" charset="0"/>
              </a:rPr>
              <a:t>X</a:t>
            </a:r>
            <a:r>
              <a:rPr lang="en-US" sz="2400" i="1" baseline="-25000" dirty="0">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 </a:t>
            </a:r>
            <a:r>
              <a:rPr lang="en-US" sz="2400" dirty="0">
                <a:latin typeface="Arial" panose="020B0604020202020204" pitchFamily="34" charset="0"/>
                <a:cs typeface="Arial" panose="020B0604020202020204" pitchFamily="34" charset="0"/>
              </a:rPr>
              <a:t>is an AR(2)</a:t>
            </a:r>
          </a:p>
        </p:txBody>
      </p:sp>
      <p:graphicFrame>
        <p:nvGraphicFramePr>
          <p:cNvPr id="4" name="Object 3"/>
          <p:cNvGraphicFramePr>
            <a:graphicFrameLocks noChangeAspect="1"/>
          </p:cNvGraphicFramePr>
          <p:nvPr>
            <p:extLst>
              <p:ext uri="{D42A27DB-BD31-4B8C-83A1-F6EECF244321}">
                <p14:modId xmlns:p14="http://schemas.microsoft.com/office/powerpoint/2010/main" val="1336898053"/>
              </p:ext>
            </p:extLst>
          </p:nvPr>
        </p:nvGraphicFramePr>
        <p:xfrm>
          <a:off x="3609110" y="694013"/>
          <a:ext cx="2993025" cy="375509"/>
        </p:xfrm>
        <a:graphic>
          <a:graphicData uri="http://schemas.openxmlformats.org/presentationml/2006/ole">
            <mc:AlternateContent xmlns:mc="http://schemas.openxmlformats.org/markup-compatibility/2006">
              <mc:Choice xmlns:v="urn:schemas-microsoft-com:vml" Requires="v">
                <p:oleObj spid="_x0000_s21116" name="Equation" r:id="rId4" imgW="3441600" imgH="431640" progId="Equation.DSMT4">
                  <p:embed/>
                </p:oleObj>
              </mc:Choice>
              <mc:Fallback>
                <p:oleObj name="Equation" r:id="rId4" imgW="3441600" imgH="431640" progId="Equation.DSMT4">
                  <p:embed/>
                  <p:pic>
                    <p:nvPicPr>
                      <p:cNvPr id="4" name="Object 3"/>
                      <p:cNvPicPr/>
                      <p:nvPr/>
                    </p:nvPicPr>
                    <p:blipFill>
                      <a:blip r:embed="rId5"/>
                      <a:stretch>
                        <a:fillRect/>
                      </a:stretch>
                    </p:blipFill>
                    <p:spPr>
                      <a:xfrm>
                        <a:off x="3609110" y="694013"/>
                        <a:ext cx="2993025" cy="375509"/>
                      </a:xfrm>
                      <a:prstGeom prst="rect">
                        <a:avLst/>
                      </a:prstGeom>
                    </p:spPr>
                  </p:pic>
                </p:oleObj>
              </mc:Fallback>
            </mc:AlternateContent>
          </a:graphicData>
        </a:graphic>
      </p:graphicFrame>
      <p:sp>
        <p:nvSpPr>
          <p:cNvPr id="6" name="TextBox 5"/>
          <p:cNvSpPr txBox="1"/>
          <p:nvPr/>
        </p:nvSpPr>
        <p:spPr>
          <a:xfrm>
            <a:off x="3048000" y="1066800"/>
            <a:ext cx="3276600" cy="400110"/>
          </a:xfrm>
          <a:prstGeom prst="rect">
            <a:avLst/>
          </a:prstGeom>
          <a:noFill/>
        </p:spPr>
        <p:txBody>
          <a:bodyPr wrap="square" rtlCol="0">
            <a:noAutofit/>
          </a:bodyPr>
          <a:lstStyle/>
          <a:p>
            <a:pPr>
              <a:spcBef>
                <a:spcPts val="600"/>
              </a:spcBef>
            </a:pPr>
            <a:r>
              <a:rPr lang="en-US" sz="2000" dirty="0">
                <a:latin typeface="Arial" pitchFamily="34" charset="0"/>
                <a:cs typeface="Arial" pitchFamily="34" charset="0"/>
              </a:rPr>
              <a:t>(or it wouldn’t be an AR(2))</a:t>
            </a:r>
          </a:p>
        </p:txBody>
      </p:sp>
      <p:sp>
        <p:nvSpPr>
          <p:cNvPr id="7" name="TextBox 6"/>
          <p:cNvSpPr txBox="1"/>
          <p:nvPr/>
        </p:nvSpPr>
        <p:spPr>
          <a:xfrm>
            <a:off x="507781" y="1104666"/>
            <a:ext cx="2311619" cy="400110"/>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000" dirty="0">
                <a:latin typeface="Arial" pitchFamily="34" charset="0"/>
                <a:cs typeface="Arial" pitchFamily="34" charset="0"/>
              </a:rPr>
              <a:t>We know </a:t>
            </a:r>
            <a:r>
              <a:rPr lang="en-US" sz="2000" i="1" dirty="0">
                <a:latin typeface="Symbol" panose="05050102010706020507" pitchFamily="18" charset="2"/>
                <a:cs typeface="Arial" pitchFamily="34" charset="0"/>
              </a:rPr>
              <a:t>j</a:t>
            </a:r>
            <a:r>
              <a:rPr lang="en-US" sz="2000" baseline="-25000" dirty="0">
                <a:latin typeface="Symbol" panose="05050102010706020507" pitchFamily="18" charset="2"/>
                <a:cs typeface="Arial" pitchFamily="34" charset="0"/>
              </a:rPr>
              <a:t>2</a:t>
            </a:r>
            <a:r>
              <a:rPr lang="en-US" sz="2000" dirty="0">
                <a:latin typeface="Symbol" panose="05050102010706020507" pitchFamily="18" charset="2"/>
                <a:cs typeface="Arial" pitchFamily="34" charset="0"/>
              </a:rPr>
              <a:t> </a:t>
            </a:r>
            <a:r>
              <a:rPr lang="en-US" sz="2000" dirty="0">
                <a:latin typeface="Symbol" panose="05050102010706020507" pitchFamily="18" charset="2"/>
                <a:cs typeface="Arial" pitchFamily="34" charset="0"/>
                <a:sym typeface="Symbol" panose="05050102010706020507" pitchFamily="18" charset="2"/>
              </a:rPr>
              <a:t> 0 </a:t>
            </a:r>
            <a:endParaRPr lang="en-US" sz="2000" dirty="0">
              <a:latin typeface="Arial" pitchFamily="34" charset="0"/>
              <a:cs typeface="Arial" pitchFamily="34" charset="0"/>
            </a:endParaRPr>
          </a:p>
        </p:txBody>
      </p:sp>
      <p:sp>
        <p:nvSpPr>
          <p:cNvPr id="8" name="TextBox 7"/>
          <p:cNvSpPr txBox="1"/>
          <p:nvPr/>
        </p:nvSpPr>
        <p:spPr>
          <a:xfrm>
            <a:off x="507781" y="1571146"/>
            <a:ext cx="4445219" cy="400110"/>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000" i="1" dirty="0">
                <a:latin typeface="Symbol" panose="05050102010706020507" pitchFamily="18" charset="2"/>
                <a:cs typeface="Arial" pitchFamily="34" charset="0"/>
              </a:rPr>
              <a:t>j</a:t>
            </a:r>
            <a:r>
              <a:rPr lang="en-US" sz="2000" baseline="-25000" dirty="0">
                <a:latin typeface="Symbol" panose="05050102010706020507" pitchFamily="18" charset="2"/>
                <a:cs typeface="Arial" pitchFamily="34" charset="0"/>
              </a:rPr>
              <a:t>1</a:t>
            </a:r>
            <a:r>
              <a:rPr lang="en-US" sz="2000" dirty="0">
                <a:latin typeface="Symbol" panose="05050102010706020507" pitchFamily="18" charset="2"/>
                <a:cs typeface="Arial" pitchFamily="34" charset="0"/>
              </a:rPr>
              <a:t> </a:t>
            </a:r>
            <a:r>
              <a:rPr lang="en-US" sz="2000" dirty="0">
                <a:latin typeface="Arial" panose="020B0604020202020204" pitchFamily="34" charset="0"/>
                <a:cs typeface="Arial" panose="020B0604020202020204" pitchFamily="34" charset="0"/>
              </a:rPr>
              <a:t>could be either zero or non-zero</a:t>
            </a:r>
          </a:p>
        </p:txBody>
      </p:sp>
      <p:graphicFrame>
        <p:nvGraphicFramePr>
          <p:cNvPr id="17" name="Object 16"/>
          <p:cNvGraphicFramePr>
            <a:graphicFrameLocks noChangeAspect="1"/>
          </p:cNvGraphicFramePr>
          <p:nvPr>
            <p:extLst>
              <p:ext uri="{D42A27DB-BD31-4B8C-83A1-F6EECF244321}">
                <p14:modId xmlns:p14="http://schemas.microsoft.com/office/powerpoint/2010/main" val="2546296451"/>
              </p:ext>
            </p:extLst>
          </p:nvPr>
        </p:nvGraphicFramePr>
        <p:xfrm>
          <a:off x="583981" y="2087866"/>
          <a:ext cx="4445219" cy="674211"/>
        </p:xfrm>
        <a:graphic>
          <a:graphicData uri="http://schemas.openxmlformats.org/presentationml/2006/ole">
            <mc:AlternateContent xmlns:mc="http://schemas.openxmlformats.org/markup-compatibility/2006">
              <mc:Choice xmlns:v="urn:schemas-microsoft-com:vml" Requires="v">
                <p:oleObj spid="_x0000_s21117" name="Equation" r:id="rId6" imgW="4940280" imgH="749160" progId="Equation.DSMT4">
                  <p:embed/>
                </p:oleObj>
              </mc:Choice>
              <mc:Fallback>
                <p:oleObj name="Equation" r:id="rId6" imgW="4940280" imgH="749160" progId="Equation.DSMT4">
                  <p:embed/>
                  <p:pic>
                    <p:nvPicPr>
                      <p:cNvPr id="17" name="Object 16"/>
                      <p:cNvPicPr/>
                      <p:nvPr/>
                    </p:nvPicPr>
                    <p:blipFill>
                      <a:blip r:embed="rId7"/>
                      <a:stretch>
                        <a:fillRect/>
                      </a:stretch>
                    </p:blipFill>
                    <p:spPr>
                      <a:xfrm>
                        <a:off x="583981" y="2087866"/>
                        <a:ext cx="4445219" cy="674211"/>
                      </a:xfrm>
                      <a:prstGeom prst="rect">
                        <a:avLst/>
                      </a:prstGeom>
                    </p:spPr>
                  </p:pic>
                </p:oleObj>
              </mc:Fallback>
            </mc:AlternateContent>
          </a:graphicData>
        </a:graphic>
      </p:graphicFrame>
      <p:sp>
        <p:nvSpPr>
          <p:cNvPr id="18" name="TextBox 17"/>
          <p:cNvSpPr txBox="1"/>
          <p:nvPr/>
        </p:nvSpPr>
        <p:spPr>
          <a:xfrm>
            <a:off x="838200" y="2828447"/>
            <a:ext cx="1676400" cy="400110"/>
          </a:xfrm>
          <a:prstGeom prst="rect">
            <a:avLst/>
          </a:prstGeom>
          <a:noFill/>
        </p:spPr>
        <p:txBody>
          <a:bodyPr wrap="square" rtlCol="0">
            <a:noAutofit/>
          </a:bodyPr>
          <a:lstStyle/>
          <a:p>
            <a:pPr>
              <a:spcBef>
                <a:spcPts val="600"/>
              </a:spcBef>
            </a:pPr>
            <a:r>
              <a:rPr lang="en-US" sz="2000" dirty="0">
                <a:latin typeface="Arial" panose="020B0604020202020204" pitchFamily="34" charset="0"/>
                <a:cs typeface="Arial" panose="020B0604020202020204" pitchFamily="34" charset="0"/>
              </a:rPr>
              <a:t>then </a:t>
            </a:r>
            <a:r>
              <a:rPr lang="en-US" sz="2000" i="1" dirty="0">
                <a:latin typeface="Symbol" panose="05050102010706020507" pitchFamily="18" charset="2"/>
                <a:cs typeface="Arial" pitchFamily="34" charset="0"/>
              </a:rPr>
              <a:t>j</a:t>
            </a:r>
            <a:r>
              <a:rPr lang="en-US" sz="2000" baseline="-25000" dirty="0">
                <a:latin typeface="Symbol" panose="05050102010706020507" pitchFamily="18" charset="2"/>
                <a:cs typeface="Arial" pitchFamily="34" charset="0"/>
              </a:rPr>
              <a:t>3</a:t>
            </a:r>
            <a:r>
              <a:rPr lang="en-US" sz="2000" dirty="0">
                <a:latin typeface="Symbol" panose="05050102010706020507" pitchFamily="18" charset="2"/>
                <a:cs typeface="Arial" pitchFamily="34" charset="0"/>
              </a:rPr>
              <a:t>= 0 </a:t>
            </a:r>
            <a:endParaRPr lang="en-US" sz="2000" dirty="0">
              <a:latin typeface="Arial" panose="020B0604020202020204" pitchFamily="34" charset="0"/>
              <a:cs typeface="Arial" panose="020B0604020202020204" pitchFamily="34" charset="0"/>
            </a:endParaRPr>
          </a:p>
        </p:txBody>
      </p:sp>
      <p:sp>
        <p:nvSpPr>
          <p:cNvPr id="5" name="TextBox 4"/>
          <p:cNvSpPr txBox="1"/>
          <p:nvPr/>
        </p:nvSpPr>
        <p:spPr>
          <a:xfrm>
            <a:off x="533400" y="3294929"/>
            <a:ext cx="5916735" cy="707886"/>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000" dirty="0">
                <a:latin typeface="Arial" pitchFamily="34" charset="0"/>
                <a:cs typeface="Arial" pitchFamily="34" charset="0"/>
              </a:rPr>
              <a:t>If we write this as an AR(</a:t>
            </a:r>
            <a:r>
              <a:rPr lang="en-US" sz="2000" i="1" dirty="0">
                <a:latin typeface="Arial" pitchFamily="34" charset="0"/>
                <a:cs typeface="Arial" pitchFamily="34" charset="0"/>
              </a:rPr>
              <a:t>p</a:t>
            </a:r>
            <a:r>
              <a:rPr lang="en-US" sz="2000" dirty="0">
                <a:latin typeface="Arial" pitchFamily="34" charset="0"/>
                <a:cs typeface="Arial" pitchFamily="34" charset="0"/>
              </a:rPr>
              <a:t>) for </a:t>
            </a:r>
            <a:r>
              <a:rPr lang="en-US" sz="2000" i="1" dirty="0">
                <a:latin typeface="Arial" pitchFamily="34" charset="0"/>
                <a:cs typeface="Arial" pitchFamily="34" charset="0"/>
              </a:rPr>
              <a:t>p </a:t>
            </a:r>
            <a:r>
              <a:rPr lang="en-US" sz="2000" dirty="0">
                <a:latin typeface="Arial" pitchFamily="34" charset="0"/>
                <a:cs typeface="Arial" pitchFamily="34" charset="0"/>
              </a:rPr>
              <a:t>&gt; 2, then</a:t>
            </a:r>
            <a:br>
              <a:rPr lang="en-US" sz="2000" dirty="0">
                <a:latin typeface="Arial" pitchFamily="34" charset="0"/>
                <a:cs typeface="Arial" pitchFamily="34" charset="0"/>
              </a:rPr>
            </a:br>
            <a:r>
              <a:rPr lang="en-US" sz="2000" i="1" dirty="0">
                <a:latin typeface="Symbol" panose="05050102010706020507" pitchFamily="18" charset="2"/>
                <a:cs typeface="Arial" pitchFamily="34" charset="0"/>
              </a:rPr>
              <a:t>j</a:t>
            </a:r>
            <a:r>
              <a:rPr lang="en-US" sz="2000" baseline="-25000" dirty="0">
                <a:latin typeface="Symbol" panose="05050102010706020507" pitchFamily="18" charset="2"/>
                <a:cs typeface="Arial" pitchFamily="34" charset="0"/>
              </a:rPr>
              <a:t>3</a:t>
            </a:r>
            <a:r>
              <a:rPr lang="en-US" sz="2000" dirty="0">
                <a:latin typeface="Symbol" panose="05050102010706020507" pitchFamily="18" charset="2"/>
                <a:cs typeface="Arial" pitchFamily="34" charset="0"/>
              </a:rPr>
              <a:t>= </a:t>
            </a:r>
            <a:r>
              <a:rPr lang="en-US" sz="2000" i="1" dirty="0">
                <a:latin typeface="Symbol" panose="05050102010706020507" pitchFamily="18" charset="2"/>
                <a:cs typeface="Arial" pitchFamily="34" charset="0"/>
              </a:rPr>
              <a:t>j</a:t>
            </a:r>
            <a:r>
              <a:rPr lang="en-US" sz="2000" baseline="-25000" dirty="0">
                <a:latin typeface="Symbol" panose="05050102010706020507" pitchFamily="18" charset="2"/>
                <a:cs typeface="Arial" pitchFamily="34" charset="0"/>
              </a:rPr>
              <a:t>4</a:t>
            </a:r>
            <a:r>
              <a:rPr lang="en-US" sz="2000" dirty="0">
                <a:latin typeface="Symbol" panose="05050102010706020507" pitchFamily="18" charset="2"/>
                <a:cs typeface="Arial" pitchFamily="34" charset="0"/>
              </a:rPr>
              <a:t>= </a:t>
            </a:r>
            <a:r>
              <a:rPr lang="en-US" sz="2000" dirty="0">
                <a:latin typeface="Arial" pitchFamily="34" charset="0"/>
                <a:cs typeface="Arial" pitchFamily="34" charset="0"/>
                <a:sym typeface="Symbol" panose="05050102010706020507" pitchFamily="18" charset="2"/>
              </a:rPr>
              <a:t>·</a:t>
            </a:r>
            <a:r>
              <a:rPr lang="en-US" sz="2000" dirty="0">
                <a:latin typeface="Times New Roman" panose="02020603050405020304" pitchFamily="18" charset="0"/>
                <a:cs typeface="Times New Roman" panose="02020603050405020304" pitchFamily="18" charset="0"/>
                <a:sym typeface="Symbol" panose="05050102010706020507" pitchFamily="18" charset="2"/>
              </a:rPr>
              <a:t>·· </a:t>
            </a:r>
            <a:r>
              <a:rPr lang="en-US" sz="2000" dirty="0">
                <a:latin typeface="Symbol" panose="05050102010706020507" pitchFamily="18" charset="2"/>
                <a:cs typeface="Arial" pitchFamily="34" charset="0"/>
              </a:rPr>
              <a:t>= </a:t>
            </a:r>
            <a:r>
              <a:rPr lang="en-US" sz="2000" i="1" dirty="0">
                <a:latin typeface="Symbol" panose="05050102010706020507" pitchFamily="18" charset="2"/>
                <a:cs typeface="Arial" pitchFamily="34" charset="0"/>
              </a:rPr>
              <a:t>j</a:t>
            </a:r>
            <a:r>
              <a:rPr lang="en-US" sz="2000" i="1" baseline="-25000" dirty="0">
                <a:latin typeface="Times New Roman" panose="02020603050405020304" pitchFamily="18" charset="0"/>
                <a:cs typeface="Times New Roman" panose="02020603050405020304" pitchFamily="18" charset="0"/>
              </a:rPr>
              <a:t>p</a:t>
            </a:r>
            <a:r>
              <a:rPr lang="en-US" sz="2000" dirty="0">
                <a:latin typeface="Symbol" panose="05050102010706020507" pitchFamily="18" charset="2"/>
                <a:cs typeface="Arial" pitchFamily="34" charset="0"/>
              </a:rPr>
              <a:t>= 0</a:t>
            </a:r>
            <a:r>
              <a:rPr lang="en-US" sz="2000" dirty="0">
                <a:latin typeface="Arial" pitchFamily="34" charset="0"/>
                <a:cs typeface="Arial" pitchFamily="34" charset="0"/>
              </a:rPr>
              <a:t> </a:t>
            </a:r>
          </a:p>
        </p:txBody>
      </p:sp>
      <p:sp>
        <p:nvSpPr>
          <p:cNvPr id="9" name="TextBox 8"/>
          <p:cNvSpPr txBox="1"/>
          <p:nvPr/>
        </p:nvSpPr>
        <p:spPr>
          <a:xfrm>
            <a:off x="539827" y="4163214"/>
            <a:ext cx="958220" cy="461665"/>
          </a:xfrm>
          <a:prstGeom prst="rect">
            <a:avLst/>
          </a:prstGeom>
          <a:noFill/>
        </p:spPr>
        <p:txBody>
          <a:bodyPr wrap="square" rtlCol="0">
            <a:noAutofit/>
          </a:bodyPr>
          <a:lstStyle/>
          <a:p>
            <a:pPr>
              <a:spcBef>
                <a:spcPts val="600"/>
              </a:spcBef>
            </a:pPr>
            <a:r>
              <a:rPr lang="en-US" sz="2400" b="1" dirty="0">
                <a:latin typeface="Arial" pitchFamily="34" charset="0"/>
                <a:cs typeface="Arial" pitchFamily="34" charset="0"/>
              </a:rPr>
              <a:t>So:</a:t>
            </a:r>
          </a:p>
        </p:txBody>
      </p:sp>
      <p:sp>
        <p:nvSpPr>
          <p:cNvPr id="14" name="TextBox 13"/>
          <p:cNvSpPr txBox="1"/>
          <p:nvPr/>
        </p:nvSpPr>
        <p:spPr>
          <a:xfrm>
            <a:off x="1178585" y="4171679"/>
            <a:ext cx="2357095" cy="907941"/>
          </a:xfrm>
          <a:prstGeom prst="rect">
            <a:avLst/>
          </a:prstGeom>
          <a:noFill/>
        </p:spPr>
        <p:txBody>
          <a:bodyPr wrap="square" rtlCol="0">
            <a:noAutofit/>
          </a:bodyPr>
          <a:lstStyle/>
          <a:p>
            <a:pPr>
              <a:spcBef>
                <a:spcPts val="600"/>
              </a:spcBef>
            </a:pPr>
            <a:r>
              <a:rPr lang="en-US" sz="2400" dirty="0">
                <a:latin typeface="Arial" pitchFamily="34" charset="0"/>
                <a:cs typeface="Arial" pitchFamily="34" charset="0"/>
              </a:rPr>
              <a:t>If </a:t>
            </a:r>
            <a:r>
              <a:rPr lang="en-US" sz="2400" i="1" dirty="0">
                <a:latin typeface="Times New Roman" panose="02020603050405020304" pitchFamily="18" charset="0"/>
                <a:cs typeface="Times New Roman" panose="02020603050405020304" pitchFamily="18" charset="0"/>
              </a:rPr>
              <a:t>X</a:t>
            </a:r>
            <a:r>
              <a:rPr lang="en-US" sz="2400" i="1" baseline="-25000" dirty="0">
                <a:latin typeface="Times New Roman" panose="02020603050405020304" pitchFamily="18" charset="0"/>
                <a:cs typeface="Times New Roman" panose="02020603050405020304" pitchFamily="18" charset="0"/>
              </a:rPr>
              <a:t>t </a:t>
            </a:r>
            <a:r>
              <a:rPr lang="en-US" sz="2400" dirty="0">
                <a:latin typeface="Times New Roman" panose="02020603050405020304" pitchFamily="18" charset="0"/>
                <a:cs typeface="Times New Roman" panose="02020603050405020304" pitchFamily="18" charset="0"/>
              </a:rPr>
              <a:t>~ </a:t>
            </a:r>
            <a:r>
              <a:rPr lang="en-US" sz="2400" dirty="0">
                <a:latin typeface="Arial" panose="020B0604020202020204" pitchFamily="34" charset="0"/>
                <a:cs typeface="Arial" panose="020B0604020202020204" pitchFamily="34" charset="0"/>
              </a:rPr>
              <a:t>AR(2)</a:t>
            </a:r>
          </a:p>
          <a:p>
            <a:pPr marL="342900" indent="-342900">
              <a:spcBef>
                <a:spcPts val="600"/>
              </a:spcBef>
              <a:buFont typeface="Arial" panose="020B0604020202020204" pitchFamily="34" charset="0"/>
              <a:buChar char="•"/>
            </a:pPr>
            <a:r>
              <a:rPr lang="en-US" sz="2400" i="1" dirty="0">
                <a:latin typeface="Symbol" panose="05050102010706020507" pitchFamily="18" charset="2"/>
                <a:cs typeface="Arial" pitchFamily="34" charset="0"/>
              </a:rPr>
              <a:t>j</a:t>
            </a:r>
            <a:r>
              <a:rPr lang="en-US" sz="2400" baseline="-25000" dirty="0">
                <a:latin typeface="Times New Roman" panose="02020603050405020304" pitchFamily="18" charset="0"/>
                <a:cs typeface="Times New Roman" panose="02020603050405020304" pitchFamily="18" charset="0"/>
              </a:rPr>
              <a:t>22 </a:t>
            </a:r>
            <a:r>
              <a:rPr lang="en-US" sz="2400" dirty="0">
                <a:latin typeface="Symbol" panose="05050102010706020507" pitchFamily="18" charset="2"/>
                <a:cs typeface="Arial" pitchFamily="34" charset="0"/>
                <a:sym typeface="Symbol" panose="05050102010706020507" pitchFamily="18" charset="2"/>
              </a:rPr>
              <a:t> 0 </a:t>
            </a:r>
            <a:endParaRPr lang="en-US" sz="2400" dirty="0">
              <a:latin typeface="Symbol" panose="05050102010706020507" pitchFamily="18" charset="2"/>
              <a:cs typeface="Arial" pitchFamily="34" charset="0"/>
            </a:endParaRPr>
          </a:p>
        </p:txBody>
      </p:sp>
      <p:sp>
        <p:nvSpPr>
          <p:cNvPr id="25" name="TextBox 24"/>
          <p:cNvSpPr txBox="1"/>
          <p:nvPr/>
        </p:nvSpPr>
        <p:spPr>
          <a:xfrm>
            <a:off x="2316480" y="4640537"/>
            <a:ext cx="3322320" cy="400110"/>
          </a:xfrm>
          <a:prstGeom prst="rect">
            <a:avLst/>
          </a:prstGeom>
          <a:noFill/>
        </p:spPr>
        <p:txBody>
          <a:bodyPr wrap="square" rtlCol="0">
            <a:noAutofit/>
          </a:bodyPr>
          <a:lstStyle/>
          <a:p>
            <a:pPr>
              <a:spcBef>
                <a:spcPts val="600"/>
              </a:spcBef>
            </a:pPr>
            <a:r>
              <a:rPr lang="en-US" sz="2000" dirty="0">
                <a:latin typeface="Arial" pitchFamily="34" charset="0"/>
                <a:cs typeface="Arial" pitchFamily="34" charset="0"/>
              </a:rPr>
              <a:t> (or it wouldn’t be an AR(2))</a:t>
            </a:r>
          </a:p>
        </p:txBody>
      </p:sp>
      <p:sp>
        <p:nvSpPr>
          <p:cNvPr id="15" name="TextBox 14"/>
          <p:cNvSpPr txBox="1"/>
          <p:nvPr/>
        </p:nvSpPr>
        <p:spPr>
          <a:xfrm>
            <a:off x="1191075" y="5100935"/>
            <a:ext cx="2161725" cy="461665"/>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400" i="1" dirty="0">
                <a:latin typeface="Symbol" panose="05050102010706020507" pitchFamily="18" charset="2"/>
                <a:cs typeface="Arial" pitchFamily="34" charset="0"/>
              </a:rPr>
              <a:t>j</a:t>
            </a:r>
            <a:r>
              <a:rPr lang="en-US" sz="2400" i="1" baseline="-25000" dirty="0">
                <a:latin typeface="Times New Roman" panose="02020603050405020304" pitchFamily="18" charset="0"/>
                <a:cs typeface="Times New Roman" panose="02020603050405020304" pitchFamily="18" charset="0"/>
              </a:rPr>
              <a:t>kk </a:t>
            </a:r>
            <a:r>
              <a:rPr lang="en-US" sz="2400" dirty="0">
                <a:latin typeface="Times New Roman" panose="02020603050405020304" pitchFamily="18" charset="0"/>
                <a:cs typeface="Times New Roman" panose="02020603050405020304" pitchFamily="18" charset="0"/>
              </a:rPr>
              <a:t>= 0, </a:t>
            </a:r>
            <a:r>
              <a:rPr lang="en-US" sz="2400" i="1" dirty="0">
                <a:latin typeface="Times New Roman" panose="02020603050405020304" pitchFamily="18" charset="0"/>
                <a:cs typeface="Times New Roman" panose="02020603050405020304" pitchFamily="18" charset="0"/>
              </a:rPr>
              <a:t>k </a:t>
            </a:r>
            <a:r>
              <a:rPr lang="en-US" sz="2400" dirty="0">
                <a:latin typeface="Times New Roman" panose="02020603050405020304" pitchFamily="18" charset="0"/>
                <a:cs typeface="Times New Roman" panose="02020603050405020304" pitchFamily="18" charset="0"/>
              </a:rPr>
              <a:t>&gt; 2</a:t>
            </a:r>
            <a:endParaRPr lang="en-US" sz="2400" dirty="0">
              <a:latin typeface="Symbol" panose="05050102010706020507" pitchFamily="18" charset="2"/>
              <a:cs typeface="Arial" pitchFamily="34" charset="0"/>
            </a:endParaRPr>
          </a:p>
        </p:txBody>
      </p:sp>
      <p:pic>
        <p:nvPicPr>
          <p:cNvPr id="2" name="Picture 1">
            <a:extLst>
              <a:ext uri="{FF2B5EF4-FFF2-40B4-BE49-F238E27FC236}">
                <a16:creationId xmlns:a16="http://schemas.microsoft.com/office/drawing/2014/main" id="{8180BA49-6D72-AF4C-A462-00B7EE527BDE}"/>
              </a:ext>
            </a:extLst>
          </p:cNvPr>
          <p:cNvPicPr>
            <a:picLocks noChangeAspect="1"/>
          </p:cNvPicPr>
          <p:nvPr/>
        </p:nvPicPr>
        <p:blipFill>
          <a:blip r:embed="rId8"/>
          <a:stretch>
            <a:fillRect/>
          </a:stretch>
        </p:blipFill>
        <p:spPr>
          <a:xfrm>
            <a:off x="5638800" y="3657600"/>
            <a:ext cx="3233447" cy="2381180"/>
          </a:xfrm>
          <a:prstGeom prst="rect">
            <a:avLst/>
          </a:prstGeom>
        </p:spPr>
      </p:pic>
      <p:sp>
        <p:nvSpPr>
          <p:cNvPr id="3" name="Rectangle 2">
            <a:extLst>
              <a:ext uri="{FF2B5EF4-FFF2-40B4-BE49-F238E27FC236}">
                <a16:creationId xmlns:a16="http://schemas.microsoft.com/office/drawing/2014/main" id="{6AD33239-05FB-764D-A861-03560895FBEB}"/>
              </a:ext>
            </a:extLst>
          </p:cNvPr>
          <p:cNvSpPr/>
          <p:nvPr/>
        </p:nvSpPr>
        <p:spPr>
          <a:xfrm>
            <a:off x="5638800" y="6019800"/>
            <a:ext cx="3332721" cy="461665"/>
          </a:xfrm>
          <a:prstGeom prst="rect">
            <a:avLst/>
          </a:prstGeom>
        </p:spPr>
        <p:txBody>
          <a:bodyPr wrap="square">
            <a:noAutofit/>
          </a:bodyPr>
          <a:lstStyle/>
          <a:p>
            <a:pPr>
              <a:spcBef>
                <a:spcPts val="600"/>
              </a:spcBef>
            </a:pPr>
            <a:r>
              <a:rPr lang="en-US" sz="1200" dirty="0"/>
              <a:t>t = gen.arma.wge(1000,phi = c(.3,.5), sn = 1)</a:t>
            </a:r>
            <a:br>
              <a:rPr lang="en-US" sz="1200" dirty="0"/>
            </a:br>
            <a:r>
              <a:rPr lang="en-US" sz="1200" dirty="0"/>
              <a:t>pacf(t)</a:t>
            </a:r>
          </a:p>
        </p:txBody>
      </p:sp>
    </p:spTree>
    <p:extLst>
      <p:ext uri="{BB962C8B-B14F-4D97-AF65-F5344CB8AC3E}">
        <p14:creationId xmlns:p14="http://schemas.microsoft.com/office/powerpoint/2010/main" val="359514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randombar(horizontal)">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Effect transition="in" filter="fade">
                                      <p:cBhvr>
                                        <p:cTn id="23" dur="500"/>
                                        <p:tgtEl>
                                          <p:spTgt spid="1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5" grpId="0"/>
      <p:bldP spid="9" grpId="0"/>
      <p:bldP spid="14" grpId="0"/>
      <p:bldP spid="25" grpId="0"/>
      <p:bldP spid="15" grpId="0"/>
      <p:bldP spid="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Text Box 2"/>
          <p:cNvSpPr txBox="1">
            <a:spLocks noChangeArrowheads="1"/>
          </p:cNvSpPr>
          <p:nvPr/>
        </p:nvSpPr>
        <p:spPr bwMode="auto">
          <a:xfrm>
            <a:off x="422037" y="470340"/>
            <a:ext cx="2321164" cy="553998"/>
          </a:xfrm>
          <a:prstGeom prst="rect">
            <a:avLst/>
          </a:prstGeom>
          <a:noFill/>
          <a:ln w="25400">
            <a:noFill/>
            <a:miter lim="800000"/>
            <a:headEnd/>
            <a:tailEnd/>
          </a:ln>
        </p:spPr>
        <p:txBody>
          <a:bodyPr wrap="square">
            <a:noAutofit/>
          </a:bodyPr>
          <a:lstStyle/>
          <a:p>
            <a:pPr>
              <a:spcBef>
                <a:spcPts val="600"/>
              </a:spcBef>
            </a:pPr>
            <a:r>
              <a:rPr lang="en-US" sz="3000" b="1" dirty="0"/>
              <a:t>In general:</a:t>
            </a:r>
          </a:p>
        </p:txBody>
      </p:sp>
      <p:pic>
        <p:nvPicPr>
          <p:cNvPr id="3245071" name="Picture 15" descr="tmp"/>
          <p:cNvPicPr>
            <a:picLocks noChangeAspect="1" noChangeArrowheads="1"/>
          </p:cNvPicPr>
          <p:nvPr/>
        </p:nvPicPr>
        <p:blipFill rotWithShape="1">
          <a:blip r:embed="rId3"/>
          <a:srcRect b="29338"/>
          <a:stretch/>
        </p:blipFill>
        <p:spPr bwMode="auto">
          <a:xfrm>
            <a:off x="522890" y="1164175"/>
            <a:ext cx="2784136" cy="987699"/>
          </a:xfrm>
          <a:prstGeom prst="rect">
            <a:avLst/>
          </a:prstGeom>
        </p:spPr>
      </p:pic>
      <p:pic>
        <p:nvPicPr>
          <p:cNvPr id="11" name="Picture 15" descr="tmp"/>
          <p:cNvPicPr>
            <a:picLocks noChangeAspect="1" noChangeArrowheads="1"/>
          </p:cNvPicPr>
          <p:nvPr/>
        </p:nvPicPr>
        <p:blipFill rotWithShape="1">
          <a:blip r:embed="rId3"/>
          <a:srcRect t="71769"/>
          <a:stretch/>
        </p:blipFill>
        <p:spPr bwMode="auto">
          <a:xfrm>
            <a:off x="522890" y="2167337"/>
            <a:ext cx="2784136" cy="394605"/>
          </a:xfrm>
          <a:prstGeom prst="rect">
            <a:avLst/>
          </a:prstGeom>
        </p:spPr>
      </p:pic>
      <p:sp>
        <p:nvSpPr>
          <p:cNvPr id="2" name="TextBox 1"/>
          <p:cNvSpPr txBox="1"/>
          <p:nvPr/>
        </p:nvSpPr>
        <p:spPr>
          <a:xfrm>
            <a:off x="2059400" y="1560368"/>
            <a:ext cx="3960400" cy="461665"/>
          </a:xfrm>
          <a:prstGeom prst="rect">
            <a:avLst/>
          </a:prstGeom>
          <a:noFill/>
        </p:spPr>
        <p:txBody>
          <a:bodyPr wrap="square" rtlCol="0">
            <a:noAutofit/>
          </a:bodyPr>
          <a:lstStyle/>
          <a:p>
            <a:pPr>
              <a:spcBef>
                <a:spcPts val="600"/>
              </a:spcBef>
            </a:pPr>
            <a:r>
              <a:rPr lang="en-US" sz="2400" dirty="0">
                <a:latin typeface="Arial" pitchFamily="34" charset="0"/>
                <a:cs typeface="Arial" pitchFamily="34" charset="0"/>
              </a:rPr>
              <a:t>(or it wouldn’t be an AR(</a:t>
            </a:r>
            <a:r>
              <a:rPr lang="en-US" sz="2400" i="1" dirty="0">
                <a:latin typeface="Arial" pitchFamily="34" charset="0"/>
                <a:cs typeface="Arial" pitchFamily="34" charset="0"/>
              </a:rPr>
              <a:t>p</a:t>
            </a:r>
            <a:r>
              <a:rPr lang="en-US" sz="24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69F4816F-6A59-4F4F-B5CD-3632101C7537}"/>
              </a:ext>
            </a:extLst>
          </p:cNvPr>
          <p:cNvPicPr>
            <a:picLocks noChangeAspect="1"/>
          </p:cNvPicPr>
          <p:nvPr/>
        </p:nvPicPr>
        <p:blipFill>
          <a:blip r:embed="rId4"/>
          <a:stretch>
            <a:fillRect/>
          </a:stretch>
        </p:blipFill>
        <p:spPr>
          <a:xfrm>
            <a:off x="385469" y="3498774"/>
            <a:ext cx="3308694" cy="2431309"/>
          </a:xfrm>
          <a:prstGeom prst="rect">
            <a:avLst/>
          </a:prstGeom>
        </p:spPr>
      </p:pic>
      <p:pic>
        <p:nvPicPr>
          <p:cNvPr id="5" name="Picture 4">
            <a:extLst>
              <a:ext uri="{FF2B5EF4-FFF2-40B4-BE49-F238E27FC236}">
                <a16:creationId xmlns:a16="http://schemas.microsoft.com/office/drawing/2014/main" id="{8FFFB5D5-52BF-1D46-B30B-3D89CA38678B}"/>
              </a:ext>
            </a:extLst>
          </p:cNvPr>
          <p:cNvPicPr>
            <a:picLocks noChangeAspect="1"/>
          </p:cNvPicPr>
          <p:nvPr/>
        </p:nvPicPr>
        <p:blipFill>
          <a:blip r:embed="rId5"/>
          <a:stretch>
            <a:fillRect/>
          </a:stretch>
        </p:blipFill>
        <p:spPr>
          <a:xfrm>
            <a:off x="5070303" y="3498774"/>
            <a:ext cx="3308694" cy="2431309"/>
          </a:xfrm>
          <a:prstGeom prst="rect">
            <a:avLst/>
          </a:prstGeom>
        </p:spPr>
      </p:pic>
      <p:sp>
        <p:nvSpPr>
          <p:cNvPr id="6" name="Rectangle 5">
            <a:extLst>
              <a:ext uri="{FF2B5EF4-FFF2-40B4-BE49-F238E27FC236}">
                <a16:creationId xmlns:a16="http://schemas.microsoft.com/office/drawing/2014/main" id="{9CF9A8B5-6C63-6C4C-8416-07733D0A2F4C}"/>
              </a:ext>
            </a:extLst>
          </p:cNvPr>
          <p:cNvSpPr/>
          <p:nvPr/>
        </p:nvSpPr>
        <p:spPr>
          <a:xfrm>
            <a:off x="4914900" y="5804975"/>
            <a:ext cx="4076700" cy="461665"/>
          </a:xfrm>
          <a:prstGeom prst="rect">
            <a:avLst/>
          </a:prstGeom>
        </p:spPr>
        <p:txBody>
          <a:bodyPr wrap="square">
            <a:noAutofit/>
          </a:bodyPr>
          <a:lstStyle/>
          <a:p>
            <a:pPr>
              <a:spcBef>
                <a:spcPts val="600"/>
              </a:spcBef>
            </a:pPr>
            <a:r>
              <a:rPr lang="en-US" sz="1200" dirty="0"/>
              <a:t>t = gen.arma.wge(1000,phi = c(.7,.5,-.5,.4,-.2,-.1), sn = 1)</a:t>
            </a:r>
            <a:br>
              <a:rPr lang="en-US" sz="1200" dirty="0"/>
            </a:br>
            <a:r>
              <a:rPr lang="en-US" sz="1200" dirty="0"/>
              <a:t>pacf(t)</a:t>
            </a:r>
          </a:p>
        </p:txBody>
      </p:sp>
      <p:sp>
        <p:nvSpPr>
          <p:cNvPr id="7" name="Rectangle 6">
            <a:extLst>
              <a:ext uri="{FF2B5EF4-FFF2-40B4-BE49-F238E27FC236}">
                <a16:creationId xmlns:a16="http://schemas.microsoft.com/office/drawing/2014/main" id="{55ACCB1B-6C8F-8A48-8479-284097EB5D20}"/>
              </a:ext>
            </a:extLst>
          </p:cNvPr>
          <p:cNvSpPr/>
          <p:nvPr/>
        </p:nvSpPr>
        <p:spPr>
          <a:xfrm>
            <a:off x="447021" y="5804864"/>
            <a:ext cx="3515379" cy="461665"/>
          </a:xfrm>
          <a:prstGeom prst="rect">
            <a:avLst/>
          </a:prstGeom>
        </p:spPr>
        <p:txBody>
          <a:bodyPr wrap="square">
            <a:noAutofit/>
          </a:bodyPr>
          <a:lstStyle/>
          <a:p>
            <a:pPr>
              <a:spcBef>
                <a:spcPts val="600"/>
              </a:spcBef>
            </a:pPr>
            <a:r>
              <a:rPr lang="en-US" sz="1200" dirty="0"/>
              <a:t>t = gen.arma.wge(1000,phi = c(.3,.5,.15), sn = 1)</a:t>
            </a:r>
            <a:br>
              <a:rPr lang="en-US" sz="1200" dirty="0"/>
            </a:br>
            <a:r>
              <a:rPr lang="en-US" sz="1200" dirty="0"/>
              <a:t>pacf(t)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59C5A65-7573-3C49-BB43-9308E1A0A83B}"/>
                  </a:ext>
                </a:extLst>
              </p:cNvPr>
              <p:cNvSpPr txBox="1"/>
              <p:nvPr/>
            </p:nvSpPr>
            <p:spPr>
              <a:xfrm>
                <a:off x="399929" y="2895600"/>
                <a:ext cx="3237233" cy="24057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cs typeface="Arial" pitchFamily="34" charset="0"/>
                        </a:rPr>
                        <m:t>1−.3</m:t>
                      </m:r>
                      <m:sSub>
                        <m:sSubPr>
                          <m:ctrlPr>
                            <a:rPr lang="en-US" sz="1600" b="0" i="1" smtClean="0">
                              <a:solidFill>
                                <a:schemeClr val="tx1"/>
                              </a:solidFill>
                              <a:latin typeface="Cambria Math" panose="02040503050406030204" pitchFamily="18" charset="0"/>
                              <a:cs typeface="Arial" pitchFamily="34" charset="0"/>
                            </a:rPr>
                          </m:ctrlPr>
                        </m:sSubPr>
                        <m:e>
                          <m:r>
                            <a:rPr lang="en-US" sz="1600" b="0" i="1" smtClean="0">
                              <a:solidFill>
                                <a:schemeClr val="tx1"/>
                              </a:solidFill>
                              <a:latin typeface="Cambria Math" panose="02040503050406030204" pitchFamily="18" charset="0"/>
                              <a:cs typeface="Arial" pitchFamily="34" charset="0"/>
                            </a:rPr>
                            <m:t>𝑋</m:t>
                          </m:r>
                        </m:e>
                        <m:sub>
                          <m:r>
                            <a:rPr lang="en-US" sz="1600" b="0" i="1" smtClean="0">
                              <a:solidFill>
                                <a:schemeClr val="tx1"/>
                              </a:solidFill>
                              <a:latin typeface="Cambria Math" panose="02040503050406030204" pitchFamily="18" charset="0"/>
                              <a:cs typeface="Arial" pitchFamily="34" charset="0"/>
                            </a:rPr>
                            <m:t>𝑡</m:t>
                          </m:r>
                          <m:r>
                            <a:rPr lang="en-US" sz="1600" b="0" i="1" smtClean="0">
                              <a:solidFill>
                                <a:schemeClr val="tx1"/>
                              </a:solidFill>
                              <a:latin typeface="Cambria Math" panose="02040503050406030204" pitchFamily="18" charset="0"/>
                              <a:cs typeface="Arial" pitchFamily="34" charset="0"/>
                            </a:rPr>
                            <m:t>−1</m:t>
                          </m:r>
                        </m:sub>
                      </m:sSub>
                      <m:r>
                        <a:rPr lang="en-US" sz="1600" b="0" i="1" smtClean="0">
                          <a:solidFill>
                            <a:schemeClr val="tx1"/>
                          </a:solidFill>
                          <a:latin typeface="Cambria Math" panose="02040503050406030204" pitchFamily="18" charset="0"/>
                          <a:cs typeface="Arial" pitchFamily="34" charset="0"/>
                        </a:rPr>
                        <m:t> − .5</m:t>
                      </m:r>
                      <m:sSub>
                        <m:sSubPr>
                          <m:ctrlPr>
                            <a:rPr lang="en-US" sz="1600" i="1">
                              <a:solidFill>
                                <a:schemeClr val="tx1"/>
                              </a:solidFill>
                              <a:latin typeface="Cambria Math" panose="02040503050406030204" pitchFamily="18" charset="0"/>
                              <a:cs typeface="Arial" pitchFamily="34" charset="0"/>
                            </a:rPr>
                          </m:ctrlPr>
                        </m:sSubPr>
                        <m:e>
                          <m:r>
                            <a:rPr lang="en-US" sz="1600" i="1">
                              <a:solidFill>
                                <a:schemeClr val="tx1"/>
                              </a:solidFill>
                              <a:latin typeface="Cambria Math" panose="02040503050406030204" pitchFamily="18" charset="0"/>
                              <a:cs typeface="Arial" pitchFamily="34" charset="0"/>
                            </a:rPr>
                            <m:t>𝑋</m:t>
                          </m:r>
                        </m:e>
                        <m:sub>
                          <m:r>
                            <a:rPr lang="en-US" sz="1600" i="1">
                              <a:solidFill>
                                <a:schemeClr val="tx1"/>
                              </a:solidFill>
                              <a:latin typeface="Cambria Math" panose="02040503050406030204" pitchFamily="18" charset="0"/>
                              <a:cs typeface="Arial" pitchFamily="34" charset="0"/>
                            </a:rPr>
                            <m:t>𝑡</m:t>
                          </m:r>
                          <m:r>
                            <a:rPr lang="en-US" sz="1600" i="1">
                              <a:solidFill>
                                <a:schemeClr val="tx1"/>
                              </a:solidFill>
                              <a:latin typeface="Cambria Math" panose="02040503050406030204" pitchFamily="18" charset="0"/>
                              <a:cs typeface="Arial" pitchFamily="34" charset="0"/>
                            </a:rPr>
                            <m:t>−2</m:t>
                          </m:r>
                        </m:sub>
                      </m:sSub>
                      <m:r>
                        <a:rPr lang="en-US" sz="1600" b="0" i="1" smtClean="0">
                          <a:solidFill>
                            <a:schemeClr val="tx1"/>
                          </a:solidFill>
                          <a:latin typeface="Cambria Math" panose="02040503050406030204" pitchFamily="18" charset="0"/>
                          <a:cs typeface="Arial" pitchFamily="34" charset="0"/>
                        </a:rPr>
                        <m:t>− .15</m:t>
                      </m:r>
                      <m:sSub>
                        <m:sSubPr>
                          <m:ctrlPr>
                            <a:rPr lang="en-US" sz="1600" i="1">
                              <a:solidFill>
                                <a:schemeClr val="tx1"/>
                              </a:solidFill>
                              <a:latin typeface="Cambria Math" panose="02040503050406030204" pitchFamily="18" charset="0"/>
                              <a:cs typeface="Arial" pitchFamily="34" charset="0"/>
                            </a:rPr>
                          </m:ctrlPr>
                        </m:sSubPr>
                        <m:e>
                          <m:r>
                            <a:rPr lang="en-US" sz="1600" i="1">
                              <a:solidFill>
                                <a:schemeClr val="tx1"/>
                              </a:solidFill>
                              <a:latin typeface="Cambria Math" panose="02040503050406030204" pitchFamily="18" charset="0"/>
                              <a:cs typeface="Arial" pitchFamily="34" charset="0"/>
                            </a:rPr>
                            <m:t>𝑋</m:t>
                          </m:r>
                        </m:e>
                        <m:sub>
                          <m:r>
                            <a:rPr lang="en-US" sz="1600" i="1">
                              <a:solidFill>
                                <a:schemeClr val="tx1"/>
                              </a:solidFill>
                              <a:latin typeface="Cambria Math" panose="02040503050406030204" pitchFamily="18" charset="0"/>
                              <a:cs typeface="Arial" pitchFamily="34" charset="0"/>
                            </a:rPr>
                            <m:t>𝑡</m:t>
                          </m:r>
                          <m:r>
                            <a:rPr lang="en-US" sz="1600" i="1">
                              <a:solidFill>
                                <a:schemeClr val="tx1"/>
                              </a:solidFill>
                              <a:latin typeface="Cambria Math" panose="02040503050406030204" pitchFamily="18" charset="0"/>
                              <a:cs typeface="Arial" pitchFamily="34" charset="0"/>
                            </a:rPr>
                            <m:t>−3</m:t>
                          </m:r>
                        </m:sub>
                      </m:sSub>
                      <m:r>
                        <a:rPr lang="en-US" sz="1600" b="0" i="1" smtClean="0">
                          <a:solidFill>
                            <a:schemeClr val="tx1"/>
                          </a:solidFill>
                          <a:latin typeface="Cambria Math" panose="02040503050406030204" pitchFamily="18" charset="0"/>
                          <a:cs typeface="Arial" pitchFamily="34" charset="0"/>
                        </a:rPr>
                        <m:t>=</m:t>
                      </m:r>
                      <m:r>
                        <a:rPr lang="en-US" sz="1600" b="0" i="1" smtClean="0">
                          <a:solidFill>
                            <a:schemeClr val="tx1"/>
                          </a:solidFill>
                          <a:latin typeface="Cambria Math" panose="02040503050406030204" pitchFamily="18" charset="0"/>
                          <a:cs typeface="Arial" pitchFamily="34" charset="0"/>
                        </a:rPr>
                        <m:t>𝑎𝑡</m:t>
                      </m:r>
                    </m:oMath>
                  </m:oMathPara>
                </a14:m>
                <a:endParaRPr lang="en-US" sz="1600" baseline="-25000" dirty="0">
                  <a:solidFill>
                    <a:schemeClr val="tx1"/>
                  </a:solidFill>
                  <a:latin typeface="Arial" pitchFamily="34" charset="0"/>
                  <a:cs typeface="Arial" pitchFamily="34" charset="0"/>
                </a:endParaRPr>
              </a:p>
            </p:txBody>
          </p:sp>
        </mc:Choice>
        <mc:Fallback xmlns="">
          <p:sp>
            <p:nvSpPr>
              <p:cNvPr id="8" name="TextBox 7">
                <a:extLst>
                  <a:ext uri="{FF2B5EF4-FFF2-40B4-BE49-F238E27FC236}">
                    <a16:creationId xmlns:a16="http://schemas.microsoft.com/office/drawing/2014/main" id="{759C5A65-7573-3C49-BB43-9308E1A0A83B}"/>
                  </a:ext>
                </a:extLst>
              </p:cNvPr>
              <p:cNvSpPr txBox="1">
                <a:spLocks noRot="1" noChangeAspect="1" noMove="1" noResize="1" noEditPoints="1" noAdjustHandles="1" noChangeArrowheads="1" noChangeShapeType="1" noTextEdit="1"/>
              </p:cNvSpPr>
              <p:nvPr/>
            </p:nvSpPr>
            <p:spPr>
              <a:xfrm>
                <a:off x="399929" y="2895600"/>
                <a:ext cx="3237233" cy="240579"/>
              </a:xfrm>
              <a:prstGeom prst="rect">
                <a:avLst/>
              </a:prstGeom>
              <a:blipFill>
                <a:blip r:embed="rId6"/>
                <a:stretch>
                  <a:fillRect l="-1695" r="-942"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A05D5B-A799-8848-A53E-38DB00D2E15D}"/>
                  </a:ext>
                </a:extLst>
              </p:cNvPr>
              <p:cNvSpPr txBox="1"/>
              <p:nvPr/>
            </p:nvSpPr>
            <p:spPr>
              <a:xfrm>
                <a:off x="5389912" y="2679668"/>
                <a:ext cx="2783775" cy="486800"/>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cs typeface="Arial" pitchFamily="34" charset="0"/>
                        </a:rPr>
                        <m:t>1−.7</m:t>
                      </m:r>
                      <m:sSub>
                        <m:sSubPr>
                          <m:ctrlPr>
                            <a:rPr lang="en-US" sz="1600" b="0" i="1" smtClean="0">
                              <a:solidFill>
                                <a:schemeClr val="tx1"/>
                              </a:solidFill>
                              <a:latin typeface="Cambria Math" panose="02040503050406030204" pitchFamily="18" charset="0"/>
                              <a:cs typeface="Arial" pitchFamily="34" charset="0"/>
                            </a:rPr>
                          </m:ctrlPr>
                        </m:sSubPr>
                        <m:e>
                          <m:r>
                            <a:rPr lang="en-US" sz="1600" b="0" i="1" smtClean="0">
                              <a:solidFill>
                                <a:schemeClr val="tx1"/>
                              </a:solidFill>
                              <a:latin typeface="Cambria Math" panose="02040503050406030204" pitchFamily="18" charset="0"/>
                              <a:cs typeface="Arial" pitchFamily="34" charset="0"/>
                            </a:rPr>
                            <m:t>𝑋</m:t>
                          </m:r>
                        </m:e>
                        <m:sub>
                          <m:r>
                            <a:rPr lang="en-US" sz="1600" b="0" i="1" smtClean="0">
                              <a:solidFill>
                                <a:schemeClr val="tx1"/>
                              </a:solidFill>
                              <a:latin typeface="Cambria Math" panose="02040503050406030204" pitchFamily="18" charset="0"/>
                              <a:cs typeface="Arial" pitchFamily="34" charset="0"/>
                            </a:rPr>
                            <m:t>𝑡</m:t>
                          </m:r>
                          <m:r>
                            <a:rPr lang="en-US" sz="1600" b="0" i="1" smtClean="0">
                              <a:solidFill>
                                <a:schemeClr val="tx1"/>
                              </a:solidFill>
                              <a:latin typeface="Cambria Math" panose="02040503050406030204" pitchFamily="18" charset="0"/>
                              <a:cs typeface="Arial" pitchFamily="34" charset="0"/>
                            </a:rPr>
                            <m:t>−1</m:t>
                          </m:r>
                        </m:sub>
                      </m:sSub>
                      <m:r>
                        <a:rPr lang="en-US" sz="1600" b="0" i="1" smtClean="0">
                          <a:solidFill>
                            <a:schemeClr val="tx1"/>
                          </a:solidFill>
                          <a:latin typeface="Cambria Math" panose="02040503050406030204" pitchFamily="18" charset="0"/>
                          <a:cs typeface="Arial" pitchFamily="34" charset="0"/>
                        </a:rPr>
                        <m:t>−.5</m:t>
                      </m:r>
                      <m:sSub>
                        <m:sSubPr>
                          <m:ctrlPr>
                            <a:rPr lang="en-US" sz="1600" i="1">
                              <a:solidFill>
                                <a:schemeClr val="tx1"/>
                              </a:solidFill>
                              <a:latin typeface="Cambria Math" panose="02040503050406030204" pitchFamily="18" charset="0"/>
                              <a:cs typeface="Arial" pitchFamily="34" charset="0"/>
                            </a:rPr>
                          </m:ctrlPr>
                        </m:sSubPr>
                        <m:e>
                          <m:r>
                            <a:rPr lang="en-US" sz="1600" i="1">
                              <a:solidFill>
                                <a:schemeClr val="tx1"/>
                              </a:solidFill>
                              <a:latin typeface="Cambria Math" panose="02040503050406030204" pitchFamily="18" charset="0"/>
                              <a:cs typeface="Arial" pitchFamily="34" charset="0"/>
                            </a:rPr>
                            <m:t>𝑋</m:t>
                          </m:r>
                        </m:e>
                        <m:sub>
                          <m:r>
                            <a:rPr lang="en-US" sz="1600" i="1">
                              <a:solidFill>
                                <a:schemeClr val="tx1"/>
                              </a:solidFill>
                              <a:latin typeface="Cambria Math" panose="02040503050406030204" pitchFamily="18" charset="0"/>
                              <a:cs typeface="Arial" pitchFamily="34" charset="0"/>
                            </a:rPr>
                            <m:t>𝑡</m:t>
                          </m:r>
                          <m:r>
                            <a:rPr lang="en-US" sz="1600" i="1">
                              <a:solidFill>
                                <a:schemeClr val="tx1"/>
                              </a:solidFill>
                              <a:latin typeface="Cambria Math" panose="02040503050406030204" pitchFamily="18" charset="0"/>
                              <a:cs typeface="Arial" pitchFamily="34" charset="0"/>
                            </a:rPr>
                            <m:t>−2</m:t>
                          </m:r>
                        </m:sub>
                      </m:sSub>
                      <m:r>
                        <a:rPr lang="en-US" sz="1600" b="0" i="1" smtClean="0">
                          <a:solidFill>
                            <a:schemeClr val="tx1"/>
                          </a:solidFill>
                          <a:latin typeface="Cambria Math" panose="02040503050406030204" pitchFamily="18" charset="0"/>
                          <a:cs typeface="Arial" pitchFamily="34" charset="0"/>
                        </a:rPr>
                        <m:t>+ .5</m:t>
                      </m:r>
                      <m:sSub>
                        <m:sSubPr>
                          <m:ctrlPr>
                            <a:rPr lang="en-US" sz="1600" i="1">
                              <a:solidFill>
                                <a:schemeClr val="tx1"/>
                              </a:solidFill>
                              <a:latin typeface="Cambria Math" panose="02040503050406030204" pitchFamily="18" charset="0"/>
                              <a:cs typeface="Arial" pitchFamily="34" charset="0"/>
                            </a:rPr>
                          </m:ctrlPr>
                        </m:sSubPr>
                        <m:e>
                          <m:r>
                            <a:rPr lang="en-US" sz="1600" i="1">
                              <a:solidFill>
                                <a:schemeClr val="tx1"/>
                              </a:solidFill>
                              <a:latin typeface="Cambria Math" panose="02040503050406030204" pitchFamily="18" charset="0"/>
                              <a:cs typeface="Arial" pitchFamily="34" charset="0"/>
                            </a:rPr>
                            <m:t>𝑋</m:t>
                          </m:r>
                        </m:e>
                        <m:sub>
                          <m:r>
                            <a:rPr lang="en-US" sz="1600" i="1">
                              <a:solidFill>
                                <a:schemeClr val="tx1"/>
                              </a:solidFill>
                              <a:latin typeface="Cambria Math" panose="02040503050406030204" pitchFamily="18" charset="0"/>
                              <a:cs typeface="Arial" pitchFamily="34" charset="0"/>
                            </a:rPr>
                            <m:t>𝑡</m:t>
                          </m:r>
                          <m:r>
                            <a:rPr lang="en-US" sz="1600" i="1">
                              <a:solidFill>
                                <a:schemeClr val="tx1"/>
                              </a:solidFill>
                              <a:latin typeface="Cambria Math" panose="02040503050406030204" pitchFamily="18" charset="0"/>
                              <a:cs typeface="Arial" pitchFamily="34" charset="0"/>
                            </a:rPr>
                            <m:t>−3</m:t>
                          </m:r>
                        </m:sub>
                      </m:sSub>
                    </m:oMath>
                  </m:oMathPara>
                </a14:m>
                <a:endParaRPr lang="en-US" sz="1600" i="1" dirty="0">
                  <a:solidFill>
                    <a:schemeClr val="tx1"/>
                  </a:solidFill>
                  <a:latin typeface="Cambria Math" panose="02040503050406030204" pitchFamily="18" charset="0"/>
                  <a:cs typeface="Arial" pitchFamily="34" charset="0"/>
                </a:endParaRPr>
              </a:p>
              <a:p>
                <a:pPr>
                  <a:spcBef>
                    <a:spcPts val="600"/>
                  </a:spcBef>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cs typeface="Arial" pitchFamily="34" charset="0"/>
                        </a:rPr>
                        <m:t>−.4</m:t>
                      </m:r>
                      <m:sSub>
                        <m:sSubPr>
                          <m:ctrlPr>
                            <a:rPr lang="en-US" sz="1600" i="1">
                              <a:solidFill>
                                <a:schemeClr val="tx1"/>
                              </a:solidFill>
                              <a:latin typeface="Cambria Math" panose="02040503050406030204" pitchFamily="18" charset="0"/>
                              <a:cs typeface="Arial" pitchFamily="34" charset="0"/>
                            </a:rPr>
                          </m:ctrlPr>
                        </m:sSubPr>
                        <m:e>
                          <m:r>
                            <a:rPr lang="en-US" sz="1600" i="1">
                              <a:solidFill>
                                <a:schemeClr val="tx1"/>
                              </a:solidFill>
                              <a:latin typeface="Cambria Math" panose="02040503050406030204" pitchFamily="18" charset="0"/>
                              <a:cs typeface="Arial" pitchFamily="34" charset="0"/>
                            </a:rPr>
                            <m:t>𝑋</m:t>
                          </m:r>
                        </m:e>
                        <m:sub>
                          <m:r>
                            <a:rPr lang="en-US" sz="1600" i="1">
                              <a:solidFill>
                                <a:schemeClr val="tx1"/>
                              </a:solidFill>
                              <a:latin typeface="Cambria Math" panose="02040503050406030204" pitchFamily="18" charset="0"/>
                              <a:cs typeface="Arial" pitchFamily="34" charset="0"/>
                            </a:rPr>
                            <m:t>𝑡</m:t>
                          </m:r>
                          <m:r>
                            <a:rPr lang="en-US" sz="1600" i="1">
                              <a:solidFill>
                                <a:schemeClr val="tx1"/>
                              </a:solidFill>
                              <a:latin typeface="Cambria Math" panose="02040503050406030204" pitchFamily="18" charset="0"/>
                              <a:cs typeface="Arial" pitchFamily="34" charset="0"/>
                            </a:rPr>
                            <m:t>−4</m:t>
                          </m:r>
                        </m:sub>
                      </m:sSub>
                      <m:r>
                        <a:rPr lang="en-US" sz="1600" b="0" i="1" smtClean="0">
                          <a:solidFill>
                            <a:schemeClr val="tx1"/>
                          </a:solidFill>
                          <a:latin typeface="Cambria Math" panose="02040503050406030204" pitchFamily="18" charset="0"/>
                          <a:cs typeface="Arial" pitchFamily="34" charset="0"/>
                        </a:rPr>
                        <m:t>+</m:t>
                      </m:r>
                      <m:r>
                        <a:rPr lang="en-US" sz="1600" i="1">
                          <a:solidFill>
                            <a:schemeClr val="tx1"/>
                          </a:solidFill>
                          <a:latin typeface="Cambria Math" panose="02040503050406030204" pitchFamily="18" charset="0"/>
                          <a:cs typeface="Arial" pitchFamily="34" charset="0"/>
                        </a:rPr>
                        <m:t>.</m:t>
                      </m:r>
                      <m:r>
                        <a:rPr lang="en-US" sz="1600" b="0" i="1" smtClean="0">
                          <a:solidFill>
                            <a:schemeClr val="tx1"/>
                          </a:solidFill>
                          <a:latin typeface="Cambria Math" panose="02040503050406030204" pitchFamily="18" charset="0"/>
                          <a:cs typeface="Arial" pitchFamily="34" charset="0"/>
                        </a:rPr>
                        <m:t>2</m:t>
                      </m:r>
                      <m:sSub>
                        <m:sSubPr>
                          <m:ctrlPr>
                            <a:rPr lang="en-US" sz="1600" i="1">
                              <a:solidFill>
                                <a:schemeClr val="tx1"/>
                              </a:solidFill>
                              <a:latin typeface="Cambria Math" panose="02040503050406030204" pitchFamily="18" charset="0"/>
                              <a:cs typeface="Arial" pitchFamily="34" charset="0"/>
                            </a:rPr>
                          </m:ctrlPr>
                        </m:sSubPr>
                        <m:e>
                          <m:r>
                            <a:rPr lang="en-US" sz="1600" i="1">
                              <a:solidFill>
                                <a:schemeClr val="tx1"/>
                              </a:solidFill>
                              <a:latin typeface="Cambria Math" panose="02040503050406030204" pitchFamily="18" charset="0"/>
                              <a:cs typeface="Arial" pitchFamily="34" charset="0"/>
                            </a:rPr>
                            <m:t>𝑋</m:t>
                          </m:r>
                        </m:e>
                        <m:sub>
                          <m:r>
                            <a:rPr lang="en-US" sz="1600" i="1">
                              <a:solidFill>
                                <a:schemeClr val="tx1"/>
                              </a:solidFill>
                              <a:latin typeface="Cambria Math" panose="02040503050406030204" pitchFamily="18" charset="0"/>
                              <a:cs typeface="Arial" pitchFamily="34" charset="0"/>
                            </a:rPr>
                            <m:t>𝑡</m:t>
                          </m:r>
                          <m:r>
                            <a:rPr lang="en-US" sz="1600" i="1">
                              <a:solidFill>
                                <a:schemeClr val="tx1"/>
                              </a:solidFill>
                              <a:latin typeface="Cambria Math" panose="02040503050406030204" pitchFamily="18" charset="0"/>
                              <a:cs typeface="Arial" pitchFamily="34" charset="0"/>
                            </a:rPr>
                            <m:t>−5</m:t>
                          </m:r>
                        </m:sub>
                      </m:sSub>
                      <m:r>
                        <a:rPr lang="en-US" sz="1600" b="0" i="1" smtClean="0">
                          <a:solidFill>
                            <a:schemeClr val="tx1"/>
                          </a:solidFill>
                          <a:latin typeface="Cambria Math" panose="02040503050406030204" pitchFamily="18" charset="0"/>
                          <a:cs typeface="Arial" pitchFamily="34" charset="0"/>
                        </a:rPr>
                        <m:t>+</m:t>
                      </m:r>
                      <m:r>
                        <a:rPr lang="en-US" sz="1600" i="1">
                          <a:solidFill>
                            <a:schemeClr val="tx1"/>
                          </a:solidFill>
                          <a:latin typeface="Cambria Math" panose="02040503050406030204" pitchFamily="18" charset="0"/>
                          <a:cs typeface="Arial" pitchFamily="34" charset="0"/>
                        </a:rPr>
                        <m:t>.</m:t>
                      </m:r>
                      <m:r>
                        <a:rPr lang="en-US" sz="1600" b="0" i="1" smtClean="0">
                          <a:solidFill>
                            <a:schemeClr val="tx1"/>
                          </a:solidFill>
                          <a:latin typeface="Cambria Math" panose="02040503050406030204" pitchFamily="18" charset="0"/>
                          <a:cs typeface="Arial" pitchFamily="34" charset="0"/>
                        </a:rPr>
                        <m:t>1</m:t>
                      </m:r>
                      <m:sSub>
                        <m:sSubPr>
                          <m:ctrlPr>
                            <a:rPr lang="en-US" sz="1600" i="1">
                              <a:solidFill>
                                <a:schemeClr val="tx1"/>
                              </a:solidFill>
                              <a:latin typeface="Cambria Math" panose="02040503050406030204" pitchFamily="18" charset="0"/>
                              <a:cs typeface="Arial" pitchFamily="34" charset="0"/>
                            </a:rPr>
                          </m:ctrlPr>
                        </m:sSubPr>
                        <m:e>
                          <m:r>
                            <a:rPr lang="en-US" sz="1600" i="1">
                              <a:solidFill>
                                <a:schemeClr val="tx1"/>
                              </a:solidFill>
                              <a:latin typeface="Cambria Math" panose="02040503050406030204" pitchFamily="18" charset="0"/>
                              <a:cs typeface="Arial" pitchFamily="34" charset="0"/>
                            </a:rPr>
                            <m:t>𝑋</m:t>
                          </m:r>
                        </m:e>
                        <m:sub>
                          <m:r>
                            <a:rPr lang="en-US" sz="1600" i="1">
                              <a:solidFill>
                                <a:schemeClr val="tx1"/>
                              </a:solidFill>
                              <a:latin typeface="Cambria Math" panose="02040503050406030204" pitchFamily="18" charset="0"/>
                              <a:cs typeface="Arial" pitchFamily="34" charset="0"/>
                            </a:rPr>
                            <m:t>𝑡</m:t>
                          </m:r>
                          <m:r>
                            <a:rPr lang="en-US" sz="1600" i="1">
                              <a:solidFill>
                                <a:schemeClr val="tx1"/>
                              </a:solidFill>
                              <a:latin typeface="Cambria Math" panose="02040503050406030204" pitchFamily="18" charset="0"/>
                              <a:cs typeface="Arial" pitchFamily="34" charset="0"/>
                            </a:rPr>
                            <m:t>−6</m:t>
                          </m:r>
                        </m:sub>
                      </m:sSub>
                      <m:r>
                        <a:rPr lang="en-US" sz="1600" b="0" i="1" smtClean="0">
                          <a:solidFill>
                            <a:schemeClr val="tx1"/>
                          </a:solidFill>
                          <a:latin typeface="Cambria Math" panose="02040503050406030204" pitchFamily="18" charset="0"/>
                          <a:cs typeface="Arial" pitchFamily="34" charset="0"/>
                        </a:rPr>
                        <m:t>=</m:t>
                      </m:r>
                      <m:r>
                        <a:rPr lang="en-US" sz="1600" b="0" i="1" smtClean="0">
                          <a:solidFill>
                            <a:schemeClr val="tx1"/>
                          </a:solidFill>
                          <a:latin typeface="Cambria Math" panose="02040503050406030204" pitchFamily="18" charset="0"/>
                          <a:cs typeface="Arial" pitchFamily="34" charset="0"/>
                        </a:rPr>
                        <m:t>𝑎𝑡</m:t>
                      </m:r>
                    </m:oMath>
                  </m:oMathPara>
                </a14:m>
                <a:endParaRPr lang="en-US" sz="1600" baseline="-25000" dirty="0">
                  <a:solidFill>
                    <a:schemeClr val="tx1"/>
                  </a:solidFill>
                  <a:latin typeface="Arial" pitchFamily="34" charset="0"/>
                  <a:cs typeface="Arial" pitchFamily="34" charset="0"/>
                </a:endParaRPr>
              </a:p>
            </p:txBody>
          </p:sp>
        </mc:Choice>
        <mc:Fallback xmlns="">
          <p:sp>
            <p:nvSpPr>
              <p:cNvPr id="13" name="TextBox 12">
                <a:extLst>
                  <a:ext uri="{FF2B5EF4-FFF2-40B4-BE49-F238E27FC236}">
                    <a16:creationId xmlns:a16="http://schemas.microsoft.com/office/drawing/2014/main" id="{31A05D5B-A799-8848-A53E-38DB00D2E15D}"/>
                  </a:ext>
                </a:extLst>
              </p:cNvPr>
              <p:cNvSpPr txBox="1">
                <a:spLocks noRot="1" noChangeAspect="1" noMove="1" noResize="1" noEditPoints="1" noAdjustHandles="1" noChangeArrowheads="1" noChangeShapeType="1" noTextEdit="1"/>
              </p:cNvSpPr>
              <p:nvPr/>
            </p:nvSpPr>
            <p:spPr>
              <a:xfrm>
                <a:off x="5389912" y="2679668"/>
                <a:ext cx="2783775" cy="486800"/>
              </a:xfrm>
              <a:prstGeom prst="rect">
                <a:avLst/>
              </a:prstGeom>
              <a:blipFill>
                <a:blip r:embed="rId7"/>
                <a:stretch>
                  <a:fillRect l="-438" r="-1313" b="-10127"/>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564AB70E-BED9-AF48-908F-43F1233B60AF}"/>
              </a:ext>
            </a:extLst>
          </p:cNvPr>
          <p:cNvSpPr txBox="1"/>
          <p:nvPr/>
        </p:nvSpPr>
        <p:spPr>
          <a:xfrm>
            <a:off x="4724400" y="3151566"/>
            <a:ext cx="4169050" cy="400110"/>
          </a:xfrm>
          <a:prstGeom prst="rect">
            <a:avLst/>
          </a:prstGeom>
          <a:noFill/>
        </p:spPr>
        <p:txBody>
          <a:bodyPr wrap="square" rtlCol="0">
            <a:noAutofit/>
          </a:bodyPr>
          <a:lstStyle/>
          <a:p>
            <a:pPr algn="ctr">
              <a:spcBef>
                <a:spcPts val="600"/>
              </a:spcBef>
            </a:pPr>
            <a:r>
              <a:rPr lang="en-US" sz="2000" b="1" dirty="0">
                <a:latin typeface="Arial" pitchFamily="34" charset="0"/>
                <a:cs typeface="Arial" pitchFamily="34" charset="0"/>
              </a:rPr>
              <a:t>Sample </a:t>
            </a:r>
            <a:r>
              <a:rPr lang="en-US" sz="2000" b="1" i="1" dirty="0">
                <a:latin typeface="Arial" pitchFamily="34" charset="0"/>
                <a:cs typeface="Arial" pitchFamily="34" charset="0"/>
              </a:rPr>
              <a:t>partial </a:t>
            </a:r>
            <a:r>
              <a:rPr lang="en-US" sz="2000" b="1" dirty="0">
                <a:latin typeface="Arial" pitchFamily="34" charset="0"/>
                <a:cs typeface="Arial" pitchFamily="34" charset="0"/>
              </a:rPr>
              <a:t>autocorrelations</a:t>
            </a:r>
          </a:p>
        </p:txBody>
      </p:sp>
      <p:sp>
        <p:nvSpPr>
          <p:cNvPr id="15" name="TextBox 14">
            <a:extLst>
              <a:ext uri="{FF2B5EF4-FFF2-40B4-BE49-F238E27FC236}">
                <a16:creationId xmlns:a16="http://schemas.microsoft.com/office/drawing/2014/main" id="{1C8A57D4-E168-E640-A877-89B8DB43BE67}"/>
              </a:ext>
            </a:extLst>
          </p:cNvPr>
          <p:cNvSpPr txBox="1"/>
          <p:nvPr/>
        </p:nvSpPr>
        <p:spPr>
          <a:xfrm>
            <a:off x="152400" y="3149569"/>
            <a:ext cx="4025001" cy="400110"/>
          </a:xfrm>
          <a:prstGeom prst="rect">
            <a:avLst/>
          </a:prstGeom>
          <a:noFill/>
        </p:spPr>
        <p:txBody>
          <a:bodyPr wrap="square" rtlCol="0">
            <a:noAutofit/>
          </a:bodyPr>
          <a:lstStyle/>
          <a:p>
            <a:pPr algn="ctr">
              <a:spcBef>
                <a:spcPts val="600"/>
              </a:spcBef>
            </a:pPr>
            <a:r>
              <a:rPr lang="en-US" sz="2000" b="1" dirty="0">
                <a:latin typeface="Arial" pitchFamily="34" charset="0"/>
                <a:cs typeface="Arial" pitchFamily="34" charset="0"/>
              </a:rPr>
              <a:t>Sample </a:t>
            </a:r>
            <a:r>
              <a:rPr lang="en-US" sz="2000" b="1" i="1" dirty="0">
                <a:latin typeface="Arial" pitchFamily="34" charset="0"/>
                <a:cs typeface="Arial" pitchFamily="34" charset="0"/>
              </a:rPr>
              <a:t>partial</a:t>
            </a:r>
            <a:r>
              <a:rPr lang="en-US" sz="2000" b="1" dirty="0">
                <a:latin typeface="Arial" pitchFamily="34" charset="0"/>
                <a:cs typeface="Arial" pitchFamily="34" charset="0"/>
              </a:rPr>
              <a:t> autocorrelations</a:t>
            </a:r>
          </a:p>
        </p:txBody>
      </p:sp>
    </p:spTree>
    <p:extLst>
      <p:ext uri="{BB962C8B-B14F-4D97-AF65-F5344CB8AC3E}">
        <p14:creationId xmlns:p14="http://schemas.microsoft.com/office/powerpoint/2010/main" val="354116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450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13" grpId="0"/>
      <p:bldP spid="14" grpId="0"/>
      <p:bldP spid="1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0095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46D32-4C88-074D-B073-5370619EE7D8}"/>
              </a:ext>
            </a:extLst>
          </p:cNvPr>
          <p:cNvSpPr>
            <a:spLocks noGrp="1"/>
          </p:cNvSpPr>
          <p:nvPr>
            <p:ph type="ctrTitle"/>
          </p:nvPr>
        </p:nvSpPr>
        <p:spPr/>
        <p:txBody>
          <a:bodyPr>
            <a:normAutofit fontScale="90000"/>
          </a:bodyPr>
          <a:lstStyle/>
          <a:p>
            <a:r>
              <a:rPr lang="en-US" dirty="0"/>
              <a:t>Estimating Partial Autocorrelation from Data</a:t>
            </a:r>
          </a:p>
        </p:txBody>
      </p:sp>
    </p:spTree>
    <p:extLst>
      <p:ext uri="{BB962C8B-B14F-4D97-AF65-F5344CB8AC3E}">
        <p14:creationId xmlns:p14="http://schemas.microsoft.com/office/powerpoint/2010/main" val="42625256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5069" name="Picture 13" descr="tmp"/>
          <p:cNvPicPr>
            <a:picLocks noChangeAspect="1" noChangeArrowheads="1"/>
          </p:cNvPicPr>
          <p:nvPr/>
        </p:nvPicPr>
        <p:blipFill rotWithShape="1">
          <a:blip r:embed="rId4"/>
          <a:srcRect l="8282" t="50266" r="5580"/>
          <a:stretch/>
        </p:blipFill>
        <p:spPr bwMode="auto">
          <a:xfrm>
            <a:off x="472086" y="1222316"/>
            <a:ext cx="2977010" cy="354275"/>
          </a:xfrm>
          <a:prstGeom prst="rect">
            <a:avLst/>
          </a:prstGeom>
        </p:spPr>
      </p:pic>
      <p:sp>
        <p:nvSpPr>
          <p:cNvPr id="3245070" name="Text Box 14"/>
          <p:cNvSpPr txBox="1">
            <a:spLocks noChangeArrowheads="1"/>
          </p:cNvSpPr>
          <p:nvPr/>
        </p:nvSpPr>
        <p:spPr bwMode="auto">
          <a:xfrm>
            <a:off x="457200" y="1556192"/>
            <a:ext cx="7807570" cy="400110"/>
          </a:xfrm>
          <a:prstGeom prst="rect">
            <a:avLst/>
          </a:prstGeom>
          <a:noFill/>
          <a:ln w="25400">
            <a:noFill/>
            <a:miter lim="800000"/>
            <a:headEnd/>
            <a:tailEnd/>
          </a:ln>
        </p:spPr>
        <p:txBody>
          <a:bodyPr wrap="square">
            <a:noAutofit/>
          </a:bodyPr>
          <a:lstStyle/>
          <a:p>
            <a:pPr marL="342900" indent="-342900">
              <a:spcBef>
                <a:spcPts val="600"/>
              </a:spcBef>
              <a:buFont typeface="Arial" panose="020B0604020202020204" pitchFamily="34" charset="0"/>
              <a:buChar char="•"/>
            </a:pPr>
            <a:r>
              <a:rPr lang="en-US" sz="2000" dirty="0"/>
              <a:t>Use any estimation procedure (Burg, YW, MLE, etc.)</a:t>
            </a:r>
          </a:p>
        </p:txBody>
      </p:sp>
      <p:sp>
        <p:nvSpPr>
          <p:cNvPr id="3245074" name="Text Box 18"/>
          <p:cNvSpPr txBox="1">
            <a:spLocks noChangeArrowheads="1"/>
          </p:cNvSpPr>
          <p:nvPr/>
        </p:nvSpPr>
        <p:spPr bwMode="auto">
          <a:xfrm>
            <a:off x="457200" y="1991836"/>
            <a:ext cx="2602523" cy="461665"/>
          </a:xfrm>
          <a:prstGeom prst="rect">
            <a:avLst/>
          </a:prstGeom>
          <a:noFill/>
          <a:ln w="25400">
            <a:noFill/>
            <a:miter lim="800000"/>
            <a:headEnd/>
            <a:tailEnd/>
          </a:ln>
        </p:spPr>
        <p:txBody>
          <a:bodyPr>
            <a:noAutofit/>
          </a:bodyPr>
          <a:lstStyle/>
          <a:p>
            <a:pPr>
              <a:spcBef>
                <a:spcPts val="600"/>
              </a:spcBef>
            </a:pPr>
            <a:r>
              <a:rPr lang="en-US" sz="2400" b="1" dirty="0">
                <a:latin typeface="Arial" panose="020B0604020202020204" pitchFamily="34" charset="0"/>
                <a:cs typeface="Arial" panose="020B0604020202020204" pitchFamily="34" charset="0"/>
              </a:rPr>
              <a:t>Procedure</a:t>
            </a:r>
          </a:p>
        </p:txBody>
      </p:sp>
      <mc:AlternateContent xmlns:mc="http://schemas.openxmlformats.org/markup-compatibility/2006" xmlns:a14="http://schemas.microsoft.com/office/drawing/2010/main">
        <mc:Choice Requires="a14">
          <p:sp>
            <p:nvSpPr>
              <p:cNvPr id="4" name="TextBox 3"/>
              <p:cNvSpPr txBox="1"/>
              <p:nvPr/>
            </p:nvSpPr>
            <p:spPr>
              <a:xfrm>
                <a:off x="457200" y="2359456"/>
                <a:ext cx="7514492" cy="1938992"/>
              </a:xfrm>
              <a:prstGeom prst="rect">
                <a:avLst/>
              </a:prstGeom>
              <a:noFill/>
            </p:spPr>
            <p:txBody>
              <a:bodyPr wrap="square" rtlCol="0">
                <a:noAutofit/>
              </a:bodyPr>
              <a:lstStyle/>
              <a:p>
                <a:pPr>
                  <a:spcBef>
                    <a:spcPts val="600"/>
                  </a:spcBef>
                </a:pPr>
                <a:r>
                  <a:rPr lang="en-US" sz="2000" dirty="0">
                    <a:latin typeface="Arial" pitchFamily="34" charset="0"/>
                    <a:cs typeface="Arial" pitchFamily="34" charset="0"/>
                  </a:rPr>
                  <a:t>To the data set in question, successively fit:</a:t>
                </a:r>
              </a:p>
              <a:p>
                <a:pPr marL="342900" indent="-342900">
                  <a:spcBef>
                    <a:spcPts val="600"/>
                  </a:spcBef>
                  <a:buFont typeface="Arial" panose="020B0604020202020204" pitchFamily="34" charset="0"/>
                  <a:buChar char="•"/>
                </a:pPr>
                <a:r>
                  <a:rPr lang="en-US" sz="2000" dirty="0">
                    <a:latin typeface="Arial" pitchFamily="34" charset="0"/>
                    <a:cs typeface="Arial" pitchFamily="34" charset="0"/>
                  </a:rPr>
                  <a:t> An AR(1) (and </a:t>
                </a:r>
                <a14:m>
                  <m:oMath xmlns:m="http://schemas.openxmlformats.org/officeDocument/2006/math">
                    <m:sSub>
                      <m:sSubPr>
                        <m:ctrlPr>
                          <a:rPr lang="en-US" sz="2000" i="1" smtClean="0">
                            <a:latin typeface="Cambria Math" panose="02040503050406030204" pitchFamily="18" charset="0"/>
                            <a:cs typeface="Arial" pitchFamily="34" charset="0"/>
                          </a:rPr>
                        </m:ctrlPr>
                      </m:sSubPr>
                      <m:e>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b="0" i="1" smtClean="0">
                            <a:latin typeface="Cambria Math" panose="02040503050406030204" pitchFamily="18" charset="0"/>
                            <a:cs typeface="Arial" pitchFamily="34" charset="0"/>
                          </a:rPr>
                          <m:t>11</m:t>
                        </m:r>
                      </m:sub>
                    </m:sSub>
                    <m:r>
                      <a:rPr lang="en-US" sz="2000" b="0" i="1" smtClean="0">
                        <a:latin typeface="Cambria Math" panose="02040503050406030204" pitchFamily="18" charset="0"/>
                        <a:cs typeface="Arial" pitchFamily="34" charset="0"/>
                      </a:rPr>
                      <m:t>=</m:t>
                    </m:r>
                    <m:sSub>
                      <m:sSubPr>
                        <m:ctrlPr>
                          <a:rPr lang="en-US" sz="2000" i="1" smtClean="0">
                            <a:latin typeface="Cambria Math" panose="02040503050406030204" pitchFamily="18" charset="0"/>
                            <a:cs typeface="Arial" pitchFamily="34" charset="0"/>
                          </a:rPr>
                        </m:ctrlPr>
                      </m:sSubPr>
                      <m:e>
                        <m:acc>
                          <m:accPr>
                            <m:chr m:val="̂"/>
                            <m:ctrlPr>
                              <a:rPr lang="en-US" sz="2000" i="1" smtClean="0">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b="0" i="1" smtClean="0">
                            <a:latin typeface="Cambria Math" panose="02040503050406030204" pitchFamily="18" charset="0"/>
                            <a:cs typeface="Arial" pitchFamily="34" charset="0"/>
                          </a:rPr>
                          <m:t>1</m:t>
                        </m:r>
                      </m:sub>
                    </m:sSub>
                  </m:oMath>
                </a14:m>
                <a:r>
                  <a:rPr lang="en-US" sz="2000" dirty="0">
                    <a:latin typeface="Arial" pitchFamily="34" charset="0"/>
                    <a:cs typeface="Arial" pitchFamily="34" charset="0"/>
                  </a:rPr>
                  <a:t>)</a:t>
                </a:r>
              </a:p>
              <a:p>
                <a:pPr marL="342900" indent="-342900">
                  <a:spcBef>
                    <a:spcPts val="600"/>
                  </a:spcBef>
                  <a:buFont typeface="Arial" panose="020B0604020202020204" pitchFamily="34" charset="0"/>
                  <a:buChar char="•"/>
                </a:pPr>
                <a:r>
                  <a:rPr lang="en-US" sz="2000" dirty="0">
                    <a:latin typeface="Arial" pitchFamily="34" charset="0"/>
                    <a:cs typeface="Arial" pitchFamily="34" charset="0"/>
                  </a:rPr>
                  <a:t> An AR(2) (and </a:t>
                </a:r>
                <a14:m>
                  <m:oMath xmlns:m="http://schemas.openxmlformats.org/officeDocument/2006/math">
                    <m:sSub>
                      <m:sSubPr>
                        <m:ctrlPr>
                          <a:rPr lang="en-US" sz="2000" i="1">
                            <a:latin typeface="Cambria Math" panose="02040503050406030204" pitchFamily="18" charset="0"/>
                            <a:cs typeface="Arial" pitchFamily="34" charset="0"/>
                          </a:rPr>
                        </m:ctrlPr>
                      </m:sSubPr>
                      <m:e>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b="0" i="1" smtClean="0">
                            <a:latin typeface="Cambria Math" panose="02040503050406030204" pitchFamily="18" charset="0"/>
                            <a:cs typeface="Arial" pitchFamily="34" charset="0"/>
                          </a:rPr>
                          <m:t>22</m:t>
                        </m:r>
                      </m:sub>
                    </m:sSub>
                    <m:r>
                      <a:rPr lang="en-US" sz="2000" i="1">
                        <a:latin typeface="Cambria Math" panose="02040503050406030204" pitchFamily="18" charset="0"/>
                        <a:cs typeface="Arial" pitchFamily="34" charset="0"/>
                      </a:rPr>
                      <m:t>=</m:t>
                    </m:r>
                    <m:sSub>
                      <m:sSubPr>
                        <m:ctrlPr>
                          <a:rPr lang="en-US" sz="2000" i="1">
                            <a:latin typeface="Cambria Math" panose="02040503050406030204" pitchFamily="18" charset="0"/>
                            <a:cs typeface="Arial" pitchFamily="34" charset="0"/>
                          </a:rPr>
                        </m:ctrlPr>
                      </m:sSubPr>
                      <m:e>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b="0" i="1" smtClean="0">
                            <a:latin typeface="Cambria Math" panose="02040503050406030204" pitchFamily="18" charset="0"/>
                            <a:cs typeface="Arial" pitchFamily="34" charset="0"/>
                            <a:sym typeface="Symbol" panose="05050102010706020507" pitchFamily="18" charset="2"/>
                          </a:rPr>
                          <m:t>2</m:t>
                        </m:r>
                      </m:sub>
                    </m:sSub>
                  </m:oMath>
                </a14:m>
                <a:r>
                  <a:rPr lang="en-US" sz="2000" dirty="0">
                    <a:latin typeface="Arial" pitchFamily="34" charset="0"/>
                    <a:cs typeface="Arial" pitchFamily="34" charset="0"/>
                  </a:rPr>
                  <a:t>)</a:t>
                </a:r>
              </a:p>
              <a:p>
                <a:pPr>
                  <a:spcBef>
                    <a:spcPts val="600"/>
                  </a:spcBef>
                </a:pPr>
                <a:r>
                  <a:rPr lang="en-US" sz="2000" dirty="0">
                    <a:latin typeface="Arial" pitchFamily="34" charset="0"/>
                    <a:cs typeface="Arial" pitchFamily="34" charset="0"/>
                  </a:rPr>
                  <a:t>     </a:t>
                </a:r>
                <a:r>
                  <a:rPr lang="en-US" sz="2000" dirty="0">
                    <a:latin typeface="Times New Roman" panose="02020603050405020304" pitchFamily="18" charset="0"/>
                    <a:cs typeface="Times New Roman" panose="02020603050405020304" pitchFamily="18" charset="0"/>
                  </a:rPr>
                  <a:t>···</a:t>
                </a: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t>
                </a:r>
                <a:r>
                  <a:rPr lang="en-US" sz="2000" dirty="0">
                    <a:latin typeface="Arial" pitchFamily="34" charset="0"/>
                    <a:cs typeface="Arial" pitchFamily="34" charset="0"/>
                  </a:rPr>
                  <a:t>An AR(</a:t>
                </a:r>
                <a:r>
                  <a:rPr lang="en-US" sz="2000" i="1" dirty="0">
                    <a:latin typeface="Times New Roman" panose="02020603050405020304" pitchFamily="18" charset="0"/>
                    <a:cs typeface="Times New Roman" panose="02020603050405020304" pitchFamily="18" charset="0"/>
                  </a:rPr>
                  <a:t>k</a:t>
                </a:r>
                <a:r>
                  <a:rPr lang="en-US" sz="2000" dirty="0">
                    <a:latin typeface="Arial" pitchFamily="34" charset="0"/>
                    <a:cs typeface="Arial" pitchFamily="34" charset="0"/>
                  </a:rPr>
                  <a:t>)  (and </a:t>
                </a:r>
                <a14:m>
                  <m:oMath xmlns:m="http://schemas.openxmlformats.org/officeDocument/2006/math">
                    <m:sSub>
                      <m:sSubPr>
                        <m:ctrlPr>
                          <a:rPr lang="en-US" sz="2000" i="1">
                            <a:latin typeface="Cambria Math" panose="02040503050406030204" pitchFamily="18" charset="0"/>
                            <a:cs typeface="Arial" pitchFamily="34" charset="0"/>
                          </a:rPr>
                        </m:ctrlPr>
                      </m:sSubPr>
                      <m:e>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b="0" i="1" smtClean="0">
                            <a:latin typeface="Cambria Math" panose="02040503050406030204" pitchFamily="18" charset="0"/>
                            <a:cs typeface="Arial" pitchFamily="34" charset="0"/>
                            <a:sym typeface="Symbol" panose="05050102010706020507" pitchFamily="18" charset="2"/>
                          </a:rPr>
                          <m:t>𝑘𝑘</m:t>
                        </m:r>
                      </m:sub>
                    </m:sSub>
                    <m:r>
                      <a:rPr lang="en-US" sz="2000" i="1">
                        <a:latin typeface="Cambria Math" panose="02040503050406030204" pitchFamily="18" charset="0"/>
                        <a:cs typeface="Arial" pitchFamily="34" charset="0"/>
                      </a:rPr>
                      <m:t>=</m:t>
                    </m:r>
                    <m:sSub>
                      <m:sSubPr>
                        <m:ctrlPr>
                          <a:rPr lang="en-US" sz="2000" i="1">
                            <a:latin typeface="Cambria Math" panose="02040503050406030204" pitchFamily="18" charset="0"/>
                            <a:cs typeface="Arial" pitchFamily="34" charset="0"/>
                          </a:rPr>
                        </m:ctrlPr>
                      </m:sSubPr>
                      <m:e>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b="0" i="1" smtClean="0">
                            <a:latin typeface="Cambria Math" panose="02040503050406030204" pitchFamily="18" charset="0"/>
                            <a:cs typeface="Arial" pitchFamily="34" charset="0"/>
                            <a:sym typeface="Symbol" panose="05050102010706020507" pitchFamily="18" charset="2"/>
                          </a:rPr>
                          <m:t>𝑘</m:t>
                        </m:r>
                      </m:sub>
                    </m:sSub>
                  </m:oMath>
                </a14:m>
                <a:r>
                  <a:rPr lang="en-US" sz="2000" dirty="0">
                    <a:latin typeface="Arial" pitchFamily="34" charset="0"/>
                    <a:cs typeface="Arial" pitchFamily="34" charset="0"/>
                  </a:rPr>
                  <a:t>)</a:t>
                </a:r>
              </a:p>
              <a:p>
                <a:pPr marL="342900" indent="-342900">
                  <a:spcBef>
                    <a:spcPts val="600"/>
                  </a:spcBef>
                  <a:buFont typeface="Arial" panose="020B0604020202020204" pitchFamily="34" charset="0"/>
                  <a:buChar char="•"/>
                </a:pPr>
                <a:endParaRPr lang="en-US" sz="2000" dirty="0">
                  <a:latin typeface="Arial" pitchFamily="34" charset="0"/>
                  <a:cs typeface="Arial" pitchFamily="34" charset="0"/>
                </a:endParaRPr>
              </a:p>
              <a:p>
                <a:pPr marL="342900" indent="-342900">
                  <a:spcBef>
                    <a:spcPts val="600"/>
                  </a:spcBef>
                  <a:buFont typeface="Arial" panose="020B0604020202020204" pitchFamily="34" charset="0"/>
                  <a:buChar char="•"/>
                </a:pPr>
                <a:endParaRPr lang="en-US" sz="2000" dirty="0">
                  <a:latin typeface="Arial" pitchFamily="34" charset="0"/>
                  <a:cs typeface="Arial"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7200" y="2359456"/>
                <a:ext cx="7514492" cy="1938992"/>
              </a:xfrm>
              <a:prstGeom prst="rect">
                <a:avLst/>
              </a:prstGeom>
              <a:blipFill rotWithShape="0">
                <a:blip r:embed="rId5"/>
                <a:stretch>
                  <a:fillRect l="-811" t="-1258" b="-4717"/>
                </a:stretch>
              </a:blipFill>
            </p:spPr>
            <p:txBody>
              <a:bodyPr/>
              <a:lstStyle/>
              <a:p>
                <a:r>
                  <a:rPr lang="en-US">
                    <a:noFill/>
                  </a:rPr>
                  <a:t> </a:t>
                </a:r>
              </a:p>
            </p:txBody>
          </p:sp>
        </mc:Fallback>
      </mc:AlternateContent>
      <p:sp>
        <p:nvSpPr>
          <p:cNvPr id="3" name="TextBox 2"/>
          <p:cNvSpPr txBox="1"/>
          <p:nvPr/>
        </p:nvSpPr>
        <p:spPr>
          <a:xfrm>
            <a:off x="457201" y="4217946"/>
            <a:ext cx="6019800" cy="400110"/>
          </a:xfrm>
          <a:prstGeom prst="rect">
            <a:avLst/>
          </a:prstGeom>
          <a:noFill/>
        </p:spPr>
        <p:txBody>
          <a:bodyPr wrap="square" rtlCol="0">
            <a:noAutofit/>
          </a:bodyPr>
          <a:lstStyle/>
          <a:p>
            <a:pPr>
              <a:spcBef>
                <a:spcPts val="600"/>
              </a:spcBef>
            </a:pPr>
            <a:r>
              <a:rPr lang="en-US" sz="2000" dirty="0">
                <a:latin typeface="Arial" pitchFamily="34" charset="0"/>
                <a:cs typeface="Arial" pitchFamily="34" charset="0"/>
              </a:rPr>
              <a:t>(These are called sample partial autocorrelations.)</a:t>
            </a:r>
          </a:p>
        </p:txBody>
      </p:sp>
      <p:sp>
        <p:nvSpPr>
          <p:cNvPr id="5" name="TextBox 4"/>
          <p:cNvSpPr txBox="1"/>
          <p:nvPr/>
        </p:nvSpPr>
        <p:spPr>
          <a:xfrm>
            <a:off x="457200" y="4632876"/>
            <a:ext cx="4919031" cy="461665"/>
          </a:xfrm>
          <a:prstGeom prst="rect">
            <a:avLst/>
          </a:prstGeom>
          <a:noFill/>
        </p:spPr>
        <p:txBody>
          <a:bodyPr wrap="square" rtlCol="0">
            <a:noAutofit/>
          </a:bodyPr>
          <a:lstStyle/>
          <a:p>
            <a:pPr>
              <a:spcBef>
                <a:spcPts val="600"/>
              </a:spcBef>
            </a:pPr>
            <a:r>
              <a:rPr lang="en-US" sz="2400" b="1" dirty="0">
                <a:latin typeface="Arial" pitchFamily="34" charset="0"/>
                <a:cs typeface="Arial" pitchFamily="34" charset="0"/>
              </a:rPr>
              <a:t>Decision rule</a:t>
            </a:r>
          </a:p>
        </p:txBody>
      </p:sp>
      <p:pic>
        <p:nvPicPr>
          <p:cNvPr id="16" name="Picture 20" descr="tmp"/>
          <p:cNvPicPr>
            <a:picLocks noChangeAspect="1" noChangeArrowheads="1"/>
          </p:cNvPicPr>
          <p:nvPr/>
        </p:nvPicPr>
        <p:blipFill>
          <a:blip r:embed="rId6"/>
          <a:stretch>
            <a:fillRect/>
          </a:stretch>
        </p:blipFill>
        <p:spPr bwMode="auto">
          <a:xfrm>
            <a:off x="563544" y="5125523"/>
            <a:ext cx="5682535" cy="575620"/>
          </a:xfrm>
          <a:prstGeom prst="rect">
            <a:avLst/>
          </a:prstGeom>
        </p:spPr>
      </p:pic>
      <p:graphicFrame>
        <p:nvGraphicFramePr>
          <p:cNvPr id="17" name="Object 16"/>
          <p:cNvGraphicFramePr>
            <a:graphicFrameLocks noChangeAspect="1"/>
          </p:cNvGraphicFramePr>
          <p:nvPr>
            <p:extLst>
              <p:ext uri="{D42A27DB-BD31-4B8C-83A1-F6EECF244321}">
                <p14:modId xmlns:p14="http://schemas.microsoft.com/office/powerpoint/2010/main" val="3727615886"/>
              </p:ext>
            </p:extLst>
          </p:nvPr>
        </p:nvGraphicFramePr>
        <p:xfrm>
          <a:off x="563544" y="5760225"/>
          <a:ext cx="6050778" cy="614615"/>
        </p:xfrm>
        <a:graphic>
          <a:graphicData uri="http://schemas.openxmlformats.org/presentationml/2006/ole">
            <mc:AlternateContent xmlns:mc="http://schemas.openxmlformats.org/markup-compatibility/2006">
              <mc:Choice xmlns:v="urn:schemas-microsoft-com:vml" Requires="v">
                <p:oleObj spid="_x0000_s21824" name="Equation" r:id="rId7" imgW="7251480" imgH="736560" progId="Equation.DSMT4">
                  <p:embed/>
                </p:oleObj>
              </mc:Choice>
              <mc:Fallback>
                <p:oleObj name="Equation" r:id="rId7" imgW="7251480" imgH="736560" progId="Equation.DSMT4">
                  <p:embed/>
                  <p:pic>
                    <p:nvPicPr>
                      <p:cNvPr id="17" name="Object 16"/>
                      <p:cNvPicPr/>
                      <p:nvPr/>
                    </p:nvPicPr>
                    <p:blipFill>
                      <a:blip r:embed="rId8"/>
                      <a:stretch>
                        <a:fillRect/>
                      </a:stretch>
                    </p:blipFill>
                    <p:spPr>
                      <a:xfrm>
                        <a:off x="563544" y="5760225"/>
                        <a:ext cx="6050778" cy="614615"/>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p>
            <a:pPr>
              <a:spcBef>
                <a:spcPts val="600"/>
              </a:spcBef>
            </a:pPr>
            <a:r>
              <a:rPr lang="en-US" sz="3200" dirty="0">
                <a:latin typeface="Arial" pitchFamily="34" charset="0"/>
                <a:cs typeface="Arial" pitchFamily="34" charset="0"/>
              </a:rPr>
              <a:t>Estimating Partial Autocorrelations </a:t>
            </a:r>
            <a:br>
              <a:rPr lang="en-US" sz="3200" dirty="0">
                <a:latin typeface="Arial" pitchFamily="34" charset="0"/>
                <a:cs typeface="Arial" pitchFamily="34" charset="0"/>
              </a:rPr>
            </a:br>
            <a:r>
              <a:rPr lang="en-US" sz="3200" dirty="0">
                <a:latin typeface="Arial" pitchFamily="34" charset="0"/>
                <a:cs typeface="Arial" pitchFamily="34" charset="0"/>
              </a:rPr>
              <a:t>from Data</a:t>
            </a:r>
            <a:endParaRPr lang="en-US" sz="3200" dirty="0"/>
          </a:p>
        </p:txBody>
      </p:sp>
    </p:spTree>
    <p:extLst>
      <p:ext uri="{BB962C8B-B14F-4D97-AF65-F5344CB8AC3E}">
        <p14:creationId xmlns:p14="http://schemas.microsoft.com/office/powerpoint/2010/main" val="127286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450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4507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45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5074" grpId="0"/>
      <p:bldP spid="4" grpId="0"/>
      <p:bldP spid="3" grpId="0"/>
      <p:bldP spid="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44967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B6FB-3AB4-CD4D-A534-A5EAAF7E0507}"/>
              </a:ext>
            </a:extLst>
          </p:cNvPr>
          <p:cNvSpPr>
            <a:spLocks noGrp="1"/>
          </p:cNvSpPr>
          <p:nvPr>
            <p:ph type="ctrTitle"/>
          </p:nvPr>
        </p:nvSpPr>
        <p:spPr/>
        <p:txBody>
          <a:bodyPr>
            <a:normAutofit/>
          </a:bodyPr>
          <a:lstStyle/>
          <a:p>
            <a:r>
              <a:rPr lang="en-US" dirty="0"/>
              <a:t>Box-Jenkins</a:t>
            </a:r>
          </a:p>
        </p:txBody>
      </p:sp>
      <p:sp>
        <p:nvSpPr>
          <p:cNvPr id="3" name="Subtitle 2">
            <a:extLst>
              <a:ext uri="{FF2B5EF4-FFF2-40B4-BE49-F238E27FC236}">
                <a16:creationId xmlns:a16="http://schemas.microsoft.com/office/drawing/2014/main" id="{ABF27EB9-543B-5844-A82F-0DFCC6237A54}"/>
              </a:ext>
            </a:extLst>
          </p:cNvPr>
          <p:cNvSpPr>
            <a:spLocks noGrp="1"/>
          </p:cNvSpPr>
          <p:nvPr>
            <p:ph type="subTitle" idx="1"/>
          </p:nvPr>
        </p:nvSpPr>
        <p:spPr/>
        <p:txBody>
          <a:bodyPr/>
          <a:lstStyle/>
          <a:p>
            <a:r>
              <a:rPr lang="en-US" dirty="0"/>
              <a:t>Summary for MA(</a:t>
            </a:r>
            <a:r>
              <a:rPr lang="en-US" i="1" dirty="0"/>
              <a:t>q</a:t>
            </a:r>
            <a:r>
              <a:rPr lang="en-US" dirty="0"/>
              <a:t>) and AR(</a:t>
            </a:r>
            <a:r>
              <a:rPr lang="en-US" i="1" dirty="0"/>
              <a:t>p</a:t>
            </a:r>
            <a:r>
              <a:rPr lang="en-US" dirty="0"/>
              <a:t>)</a:t>
            </a:r>
          </a:p>
        </p:txBody>
      </p:sp>
    </p:spTree>
    <p:extLst>
      <p:ext uri="{BB962C8B-B14F-4D97-AF65-F5344CB8AC3E}">
        <p14:creationId xmlns:p14="http://schemas.microsoft.com/office/powerpoint/2010/main" val="33713859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Text Box 1029"/>
          <p:cNvSpPr txBox="1">
            <a:spLocks noChangeArrowheads="1"/>
          </p:cNvSpPr>
          <p:nvPr/>
        </p:nvSpPr>
        <p:spPr bwMode="auto">
          <a:xfrm>
            <a:off x="457200" y="1197114"/>
            <a:ext cx="8229600" cy="830997"/>
          </a:xfrm>
          <a:prstGeom prst="rect">
            <a:avLst/>
          </a:prstGeom>
          <a:noFill/>
          <a:ln w="25400">
            <a:noFill/>
            <a:miter lim="800000"/>
            <a:headEnd/>
            <a:tailEnd/>
          </a:ln>
        </p:spPr>
        <p:txBody>
          <a:bodyPr wrap="square">
            <a:noAutofit/>
          </a:bodyPr>
          <a:lstStyle/>
          <a:p>
            <a:pPr algn="ctr">
              <a:spcBef>
                <a:spcPts val="600"/>
              </a:spcBef>
            </a:pPr>
            <a:r>
              <a:rPr lang="en-US" sz="2400" b="1" dirty="0">
                <a:latin typeface="Arial" pitchFamily="34" charset="0"/>
                <a:cs typeface="Arial" pitchFamily="34" charset="0"/>
              </a:rPr>
              <a:t>Box-Jenkins model identification procedure for AR(</a:t>
            </a:r>
            <a:r>
              <a:rPr lang="en-US" sz="2400" b="1" i="1" dirty="0">
                <a:latin typeface="Arial" pitchFamily="34" charset="0"/>
                <a:cs typeface="Arial" pitchFamily="34" charset="0"/>
              </a:rPr>
              <a:t>p</a:t>
            </a:r>
            <a:r>
              <a:rPr lang="en-US" sz="2400" b="1" dirty="0">
                <a:latin typeface="Arial" pitchFamily="34" charset="0"/>
                <a:cs typeface="Arial" pitchFamily="34" charset="0"/>
              </a:rPr>
              <a:t>) and MA(</a:t>
            </a:r>
            <a:r>
              <a:rPr lang="en-US" sz="2400" b="1" i="1" dirty="0">
                <a:latin typeface="Arial" pitchFamily="34" charset="0"/>
                <a:cs typeface="Arial" pitchFamily="34" charset="0"/>
              </a:rPr>
              <a:t>q</a:t>
            </a:r>
            <a:r>
              <a:rPr lang="en-US" sz="2400" b="1" dirty="0">
                <a:latin typeface="Arial" pitchFamily="34" charset="0"/>
                <a:cs typeface="Arial" pitchFamily="34" charset="0"/>
              </a:rPr>
              <a:t>) models</a:t>
            </a:r>
          </a:p>
        </p:txBody>
      </p:sp>
      <p:pic>
        <p:nvPicPr>
          <p:cNvPr id="3256326" name="Picture 1030" descr="tmp"/>
          <p:cNvPicPr>
            <a:picLocks noChangeAspect="1" noChangeArrowheads="1"/>
          </p:cNvPicPr>
          <p:nvPr/>
        </p:nvPicPr>
        <p:blipFill rotWithShape="1">
          <a:blip r:embed="rId3"/>
          <a:stretch/>
        </p:blipFill>
        <p:spPr bwMode="auto">
          <a:xfrm>
            <a:off x="457200" y="2118041"/>
            <a:ext cx="5668486" cy="320359"/>
          </a:xfrm>
          <a:prstGeom prst="rect">
            <a:avLst/>
          </a:prstGeom>
        </p:spPr>
      </p:pic>
      <p:sp>
        <p:nvSpPr>
          <p:cNvPr id="3256327" name="Text Box 1031"/>
          <p:cNvSpPr txBox="1">
            <a:spLocks noChangeArrowheads="1"/>
          </p:cNvSpPr>
          <p:nvPr/>
        </p:nvSpPr>
        <p:spPr bwMode="auto">
          <a:xfrm>
            <a:off x="457200" y="5231027"/>
            <a:ext cx="1371600" cy="461665"/>
          </a:xfrm>
          <a:prstGeom prst="rect">
            <a:avLst/>
          </a:prstGeom>
          <a:noFill/>
          <a:ln w="25400">
            <a:noFill/>
            <a:miter lim="800000"/>
            <a:headEnd/>
            <a:tailEnd/>
          </a:ln>
        </p:spPr>
        <p:txBody>
          <a:bodyPr wrap="square">
            <a:noAutofit/>
          </a:bodyPr>
          <a:lstStyle/>
          <a:p>
            <a:pPr>
              <a:spcBef>
                <a:spcPts val="600"/>
              </a:spcBef>
            </a:pPr>
            <a:r>
              <a:rPr lang="en-US" sz="2400" b="1" dirty="0"/>
              <a:t>AR(</a:t>
            </a:r>
            <a:r>
              <a:rPr lang="en-US" sz="2400" b="1" i="1" dirty="0">
                <a:latin typeface="Times New Roman" pitchFamily="18" charset="0"/>
              </a:rPr>
              <a:t>p</a:t>
            </a:r>
            <a:r>
              <a:rPr lang="en-US" sz="2400" b="1" dirty="0"/>
              <a:t>)</a:t>
            </a:r>
          </a:p>
        </p:txBody>
      </p:sp>
      <p:sp>
        <p:nvSpPr>
          <p:cNvPr id="3256330" name="Text Box 1034"/>
          <p:cNvSpPr txBox="1">
            <a:spLocks noChangeArrowheads="1"/>
          </p:cNvSpPr>
          <p:nvPr/>
        </p:nvSpPr>
        <p:spPr bwMode="auto">
          <a:xfrm>
            <a:off x="457200" y="3373736"/>
            <a:ext cx="1371600" cy="461665"/>
          </a:xfrm>
          <a:prstGeom prst="rect">
            <a:avLst/>
          </a:prstGeom>
          <a:noFill/>
          <a:ln w="25400">
            <a:noFill/>
            <a:miter lim="800000"/>
            <a:headEnd/>
            <a:tailEnd/>
          </a:ln>
        </p:spPr>
        <p:txBody>
          <a:bodyPr wrap="square">
            <a:noAutofit/>
          </a:bodyPr>
          <a:lstStyle/>
          <a:p>
            <a:pPr>
              <a:spcBef>
                <a:spcPts val="600"/>
              </a:spcBef>
            </a:pPr>
            <a:r>
              <a:rPr lang="en-US" sz="2400" b="1" dirty="0"/>
              <a:t>MA(</a:t>
            </a:r>
            <a:r>
              <a:rPr lang="en-US" sz="2400" b="1" i="1" dirty="0">
                <a:latin typeface="Times New Roman" pitchFamily="18" charset="0"/>
              </a:rPr>
              <a:t>q</a:t>
            </a:r>
            <a:r>
              <a:rPr lang="en-US" sz="2400" b="1" dirty="0"/>
              <a:t>)</a:t>
            </a:r>
          </a:p>
        </p:txBody>
      </p:sp>
      <p:pic>
        <p:nvPicPr>
          <p:cNvPr id="3256343" name="Picture 1047" descr="tmp"/>
          <p:cNvPicPr>
            <a:picLocks noChangeAspect="1" noChangeArrowheads="1"/>
          </p:cNvPicPr>
          <p:nvPr/>
        </p:nvPicPr>
        <p:blipFill>
          <a:blip r:embed="rId4"/>
          <a:stretch>
            <a:fillRect/>
          </a:stretch>
        </p:blipFill>
        <p:spPr bwMode="auto">
          <a:xfrm>
            <a:off x="457200" y="2484120"/>
            <a:ext cx="5838089" cy="301515"/>
          </a:xfrm>
          <a:prstGeom prst="rect">
            <a:avLst/>
          </a:prstGeom>
        </p:spPr>
      </p:pic>
      <p:pic>
        <p:nvPicPr>
          <p:cNvPr id="3256344" name="Picture 1048" descr="tmp"/>
          <p:cNvPicPr>
            <a:picLocks noChangeAspect="1" noChangeArrowheads="1"/>
          </p:cNvPicPr>
          <p:nvPr/>
        </p:nvPicPr>
        <p:blipFill>
          <a:blip r:embed="rId5"/>
          <a:srcRect/>
          <a:stretch>
            <a:fillRect/>
          </a:stretch>
        </p:blipFill>
        <p:spPr bwMode="auto">
          <a:xfrm>
            <a:off x="651362" y="3810000"/>
            <a:ext cx="1590045" cy="324501"/>
          </a:xfrm>
          <a:prstGeom prst="rect">
            <a:avLst/>
          </a:prstGeom>
          <a:noFill/>
          <a:ln w="9525">
            <a:noFill/>
            <a:miter lim="800000"/>
            <a:headEnd/>
            <a:tailEnd/>
          </a:ln>
        </p:spPr>
      </p:pic>
      <p:pic>
        <p:nvPicPr>
          <p:cNvPr id="3256345" name="Picture 1049" descr="tmp"/>
          <p:cNvPicPr>
            <a:picLocks noChangeAspect="1" noChangeArrowheads="1"/>
          </p:cNvPicPr>
          <p:nvPr/>
        </p:nvPicPr>
        <p:blipFill>
          <a:blip r:embed="rId6"/>
          <a:srcRect/>
          <a:stretch>
            <a:fillRect/>
          </a:stretch>
        </p:blipFill>
        <p:spPr bwMode="auto">
          <a:xfrm>
            <a:off x="754823" y="5632788"/>
            <a:ext cx="1683577" cy="324501"/>
          </a:xfrm>
          <a:prstGeom prst="rect">
            <a:avLst/>
          </a:prstGeom>
          <a:noFill/>
          <a:ln w="9525">
            <a:noFill/>
            <a:miter lim="800000"/>
            <a:headEnd/>
            <a:tailEnd/>
          </a:ln>
        </p:spPr>
      </p:pic>
      <p:sp>
        <p:nvSpPr>
          <p:cNvPr id="12" name="TextBox 11">
            <a:extLst>
              <a:ext uri="{FF2B5EF4-FFF2-40B4-BE49-F238E27FC236}">
                <a16:creationId xmlns:a16="http://schemas.microsoft.com/office/drawing/2014/main" id="{4CBB7B14-F8F4-0145-985F-BAF0B937EDC2}"/>
              </a:ext>
            </a:extLst>
          </p:cNvPr>
          <p:cNvSpPr txBox="1"/>
          <p:nvPr/>
        </p:nvSpPr>
        <p:spPr>
          <a:xfrm>
            <a:off x="2362200" y="2956523"/>
            <a:ext cx="2921603" cy="369332"/>
          </a:xfrm>
          <a:prstGeom prst="rect">
            <a:avLst/>
          </a:prstGeom>
          <a:noFill/>
        </p:spPr>
        <p:txBody>
          <a:bodyPr wrap="square" rtlCol="0">
            <a:noAutofit/>
          </a:bodyPr>
          <a:lstStyle/>
          <a:p>
            <a:pPr>
              <a:spcBef>
                <a:spcPts val="600"/>
              </a:spcBef>
            </a:pPr>
            <a:r>
              <a:rPr lang="en-US" b="1" dirty="0">
                <a:latin typeface="Arial" pitchFamily="34" charset="0"/>
                <a:cs typeface="Arial" pitchFamily="34" charset="0"/>
              </a:rPr>
              <a:t>Sample autocorrelations</a:t>
            </a:r>
          </a:p>
        </p:txBody>
      </p:sp>
      <p:pic>
        <p:nvPicPr>
          <p:cNvPr id="13" name="Picture 12">
            <a:extLst>
              <a:ext uri="{FF2B5EF4-FFF2-40B4-BE49-F238E27FC236}">
                <a16:creationId xmlns:a16="http://schemas.microsoft.com/office/drawing/2014/main" id="{7B19B96E-1307-4C44-90D3-E8540FFA77DC}"/>
              </a:ext>
            </a:extLst>
          </p:cNvPr>
          <p:cNvPicPr>
            <a:picLocks noChangeAspect="1"/>
          </p:cNvPicPr>
          <p:nvPr/>
        </p:nvPicPr>
        <p:blipFill>
          <a:blip r:embed="rId7"/>
          <a:stretch>
            <a:fillRect/>
          </a:stretch>
        </p:blipFill>
        <p:spPr>
          <a:xfrm>
            <a:off x="6109079" y="5084807"/>
            <a:ext cx="2146524" cy="1577318"/>
          </a:xfrm>
          <a:prstGeom prst="rect">
            <a:avLst/>
          </a:prstGeom>
        </p:spPr>
      </p:pic>
      <p:sp>
        <p:nvSpPr>
          <p:cNvPr id="14" name="TextBox 13">
            <a:extLst>
              <a:ext uri="{FF2B5EF4-FFF2-40B4-BE49-F238E27FC236}">
                <a16:creationId xmlns:a16="http://schemas.microsoft.com/office/drawing/2014/main" id="{F74020DE-5BB6-524D-82AB-10E151E475C9}"/>
              </a:ext>
            </a:extLst>
          </p:cNvPr>
          <p:cNvSpPr txBox="1"/>
          <p:nvPr/>
        </p:nvSpPr>
        <p:spPr>
          <a:xfrm>
            <a:off x="5436203" y="2976619"/>
            <a:ext cx="3314908" cy="338554"/>
          </a:xfrm>
          <a:prstGeom prst="rect">
            <a:avLst/>
          </a:prstGeom>
          <a:noFill/>
        </p:spPr>
        <p:txBody>
          <a:bodyPr wrap="square" rtlCol="0">
            <a:noAutofit/>
          </a:bodyPr>
          <a:lstStyle/>
          <a:p>
            <a:pPr algn="ctr">
              <a:spcBef>
                <a:spcPts val="600"/>
              </a:spcBef>
            </a:pPr>
            <a:r>
              <a:rPr lang="en-US" sz="1600" b="1" dirty="0">
                <a:latin typeface="Arial" pitchFamily="34" charset="0"/>
                <a:cs typeface="Arial" pitchFamily="34" charset="0"/>
              </a:rPr>
              <a:t>Sample </a:t>
            </a:r>
            <a:r>
              <a:rPr lang="en-US" sz="1600" b="1" i="1" dirty="0">
                <a:latin typeface="Arial" pitchFamily="34" charset="0"/>
                <a:cs typeface="Arial" pitchFamily="34" charset="0"/>
              </a:rPr>
              <a:t>partial</a:t>
            </a:r>
            <a:r>
              <a:rPr lang="en-US" sz="1600" b="1" dirty="0">
                <a:latin typeface="Arial" pitchFamily="34" charset="0"/>
                <a:cs typeface="Arial" pitchFamily="34" charset="0"/>
              </a:rPr>
              <a:t> autocorrelations</a:t>
            </a:r>
          </a:p>
        </p:txBody>
      </p:sp>
      <p:pic>
        <p:nvPicPr>
          <p:cNvPr id="2" name="Picture 1">
            <a:extLst>
              <a:ext uri="{FF2B5EF4-FFF2-40B4-BE49-F238E27FC236}">
                <a16:creationId xmlns:a16="http://schemas.microsoft.com/office/drawing/2014/main" id="{C26CD7DD-BD10-CA44-A9FB-8365A76588E1}"/>
              </a:ext>
            </a:extLst>
          </p:cNvPr>
          <p:cNvPicPr>
            <a:picLocks noChangeAspect="1"/>
          </p:cNvPicPr>
          <p:nvPr/>
        </p:nvPicPr>
        <p:blipFill>
          <a:blip r:embed="rId8"/>
          <a:stretch>
            <a:fillRect/>
          </a:stretch>
        </p:blipFill>
        <p:spPr>
          <a:xfrm>
            <a:off x="3054718" y="3373736"/>
            <a:ext cx="2073592" cy="1523727"/>
          </a:xfrm>
          <a:prstGeom prst="rect">
            <a:avLst/>
          </a:prstGeom>
        </p:spPr>
      </p:pic>
      <p:pic>
        <p:nvPicPr>
          <p:cNvPr id="3" name="Picture 2">
            <a:extLst>
              <a:ext uri="{FF2B5EF4-FFF2-40B4-BE49-F238E27FC236}">
                <a16:creationId xmlns:a16="http://schemas.microsoft.com/office/drawing/2014/main" id="{87F882C3-3FF9-3B47-BB8B-E6EEC8F85918}"/>
              </a:ext>
            </a:extLst>
          </p:cNvPr>
          <p:cNvPicPr>
            <a:picLocks noChangeAspect="1"/>
          </p:cNvPicPr>
          <p:nvPr/>
        </p:nvPicPr>
        <p:blipFill>
          <a:blip r:embed="rId9"/>
          <a:stretch>
            <a:fillRect/>
          </a:stretch>
        </p:blipFill>
        <p:spPr>
          <a:xfrm>
            <a:off x="6109079" y="3388456"/>
            <a:ext cx="2146524" cy="1577318"/>
          </a:xfrm>
          <a:prstGeom prst="rect">
            <a:avLst/>
          </a:prstGeom>
        </p:spPr>
      </p:pic>
      <p:sp>
        <p:nvSpPr>
          <p:cNvPr id="4" name="Rectangle 3">
            <a:extLst>
              <a:ext uri="{FF2B5EF4-FFF2-40B4-BE49-F238E27FC236}">
                <a16:creationId xmlns:a16="http://schemas.microsoft.com/office/drawing/2014/main" id="{BAE06E41-B0F3-1343-A1DA-AFAC33A7D655}"/>
              </a:ext>
            </a:extLst>
          </p:cNvPr>
          <p:cNvSpPr/>
          <p:nvPr/>
        </p:nvSpPr>
        <p:spPr>
          <a:xfrm>
            <a:off x="4800600" y="6999013"/>
            <a:ext cx="4572000" cy="738664"/>
          </a:xfrm>
          <a:prstGeom prst="rect">
            <a:avLst/>
          </a:prstGeom>
        </p:spPr>
        <p:txBody>
          <a:bodyPr>
            <a:noAutofit/>
          </a:bodyPr>
          <a:lstStyle/>
          <a:p>
            <a:pPr>
              <a:spcBef>
                <a:spcPts val="600"/>
              </a:spcBef>
            </a:pPr>
            <a:r>
              <a:rPr lang="en-US" sz="1400" dirty="0"/>
              <a:t>t = gen.arma.wge(1000,phi = c(.7,.5,-.5,.4,-.2,-.1), sn = 1)</a:t>
            </a:r>
          </a:p>
          <a:p>
            <a:pPr>
              <a:spcBef>
                <a:spcPts val="600"/>
              </a:spcBef>
            </a:pPr>
            <a:r>
              <a:rPr lang="en-US" sz="1400" dirty="0"/>
              <a:t>pacf(t)</a:t>
            </a:r>
          </a:p>
          <a:p>
            <a:pPr>
              <a:spcBef>
                <a:spcPts val="600"/>
              </a:spcBef>
            </a:pPr>
            <a:r>
              <a:rPr lang="en-US" sz="1400" dirty="0"/>
              <a:t> acf(t)</a:t>
            </a:r>
          </a:p>
        </p:txBody>
      </p:sp>
      <p:sp>
        <p:nvSpPr>
          <p:cNvPr id="5" name="Rectangle 4">
            <a:extLst>
              <a:ext uri="{FF2B5EF4-FFF2-40B4-BE49-F238E27FC236}">
                <a16:creationId xmlns:a16="http://schemas.microsoft.com/office/drawing/2014/main" id="{C4A97A33-DEB9-4041-B27D-71A621C9101F}"/>
              </a:ext>
            </a:extLst>
          </p:cNvPr>
          <p:cNvSpPr/>
          <p:nvPr/>
        </p:nvSpPr>
        <p:spPr>
          <a:xfrm>
            <a:off x="482723" y="7091346"/>
            <a:ext cx="4572000" cy="646331"/>
          </a:xfrm>
          <a:prstGeom prst="rect">
            <a:avLst/>
          </a:prstGeom>
        </p:spPr>
        <p:txBody>
          <a:bodyPr>
            <a:noAutofit/>
          </a:bodyPr>
          <a:lstStyle/>
          <a:p>
            <a:pPr>
              <a:spcBef>
                <a:spcPts val="600"/>
              </a:spcBef>
            </a:pPr>
            <a:r>
              <a:rPr lang="en-US" sz="1200" dirty="0"/>
              <a:t> m = gen.arma.wge(2000, phi = 0, theta = c(-.5,-.7))</a:t>
            </a:r>
          </a:p>
          <a:p>
            <a:pPr>
              <a:spcBef>
                <a:spcPts val="600"/>
              </a:spcBef>
            </a:pPr>
            <a:r>
              <a:rPr lang="en-US" sz="1200" dirty="0"/>
              <a:t> acf(m)</a:t>
            </a:r>
          </a:p>
          <a:p>
            <a:pPr>
              <a:spcBef>
                <a:spcPts val="600"/>
              </a:spcBef>
            </a:pPr>
            <a:r>
              <a:rPr lang="en-US" sz="1200" dirty="0"/>
              <a:t> pacf(m)</a:t>
            </a:r>
          </a:p>
        </p:txBody>
      </p:sp>
      <p:pic>
        <p:nvPicPr>
          <p:cNvPr id="6" name="Picture 5">
            <a:extLst>
              <a:ext uri="{FF2B5EF4-FFF2-40B4-BE49-F238E27FC236}">
                <a16:creationId xmlns:a16="http://schemas.microsoft.com/office/drawing/2014/main" id="{782C0BEB-844D-A447-921A-12EAB018BF28}"/>
              </a:ext>
            </a:extLst>
          </p:cNvPr>
          <p:cNvPicPr>
            <a:picLocks noChangeAspect="1"/>
          </p:cNvPicPr>
          <p:nvPr/>
        </p:nvPicPr>
        <p:blipFill>
          <a:blip r:embed="rId10"/>
          <a:stretch>
            <a:fillRect/>
          </a:stretch>
        </p:blipFill>
        <p:spPr>
          <a:xfrm>
            <a:off x="3054718" y="5084832"/>
            <a:ext cx="2146484" cy="1577289"/>
          </a:xfrm>
          <a:prstGeom prst="rect">
            <a:avLst/>
          </a:prstGeom>
        </p:spPr>
      </p:pic>
      <p:sp>
        <p:nvSpPr>
          <p:cNvPr id="7" name="Title 6"/>
          <p:cNvSpPr>
            <a:spLocks noGrp="1"/>
          </p:cNvSpPr>
          <p:nvPr>
            <p:ph type="title"/>
          </p:nvPr>
        </p:nvSpPr>
        <p:spPr>
          <a:xfrm>
            <a:off x="457200" y="228600"/>
            <a:ext cx="8229600" cy="1143000"/>
          </a:xfrm>
        </p:spPr>
        <p:txBody>
          <a:bodyPr>
            <a:noAutofit/>
          </a:bodyPr>
          <a:lstStyle/>
          <a:p>
            <a:pPr>
              <a:spcBef>
                <a:spcPts val="600"/>
              </a:spcBef>
            </a:pPr>
            <a:r>
              <a:rPr lang="en-US" dirty="0">
                <a:latin typeface="Arial" pitchFamily="34" charset="0"/>
                <a:cs typeface="Arial" pitchFamily="34" charset="0"/>
              </a:rPr>
              <a:t>Summarizing</a:t>
            </a:r>
            <a:endParaRPr lang="en-US" sz="2800" dirty="0"/>
          </a:p>
        </p:txBody>
      </p:sp>
    </p:spTree>
    <p:extLst>
      <p:ext uri="{BB962C8B-B14F-4D97-AF65-F5344CB8AC3E}">
        <p14:creationId xmlns:p14="http://schemas.microsoft.com/office/powerpoint/2010/main" val="90708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6326"/>
                                        </p:tgtEl>
                                        <p:attrNameLst>
                                          <p:attrName>style.visibility</p:attrName>
                                        </p:attrNameLst>
                                      </p:cBhvr>
                                      <p:to>
                                        <p:strVal val="visible"/>
                                      </p:to>
                                    </p:set>
                                    <p:animEffect transition="in" filter="fade">
                                      <p:cBhvr>
                                        <p:cTn id="7" dur="500"/>
                                        <p:tgtEl>
                                          <p:spTgt spid="3256326"/>
                                        </p:tgtEl>
                                      </p:cBhvr>
                                    </p:animEffect>
                                  </p:childTnLst>
                                </p:cTn>
                              </p:par>
                              <p:par>
                                <p:cTn id="8" presetID="10" presetClass="entr" presetSubtype="0" fill="hold" nodeType="withEffect">
                                  <p:stCondLst>
                                    <p:cond delay="0"/>
                                  </p:stCondLst>
                                  <p:childTnLst>
                                    <p:set>
                                      <p:cBhvr>
                                        <p:cTn id="9" dur="1" fill="hold">
                                          <p:stCondLst>
                                            <p:cond delay="0"/>
                                          </p:stCondLst>
                                        </p:cTn>
                                        <p:tgtEl>
                                          <p:spTgt spid="3256343"/>
                                        </p:tgtEl>
                                        <p:attrNameLst>
                                          <p:attrName>style.visibility</p:attrName>
                                        </p:attrNameLst>
                                      </p:cBhvr>
                                      <p:to>
                                        <p:strVal val="visible"/>
                                      </p:to>
                                    </p:set>
                                    <p:animEffect transition="in" filter="fade">
                                      <p:cBhvr>
                                        <p:cTn id="10" dur="500"/>
                                        <p:tgtEl>
                                          <p:spTgt spid="32563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3256344"/>
                                        </p:tgtEl>
                                        <p:attrNameLst>
                                          <p:attrName>style.visibility</p:attrName>
                                        </p:attrNameLst>
                                      </p:cBhvr>
                                      <p:to>
                                        <p:strVal val="visible"/>
                                      </p:to>
                                    </p:set>
                                    <p:animEffect transition="in" filter="fade">
                                      <p:cBhvr>
                                        <p:cTn id="21" dur="500"/>
                                        <p:tgtEl>
                                          <p:spTgt spid="325634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56330"/>
                                        </p:tgtEl>
                                        <p:attrNameLst>
                                          <p:attrName>style.visibility</p:attrName>
                                        </p:attrNameLst>
                                      </p:cBhvr>
                                      <p:to>
                                        <p:strVal val="visible"/>
                                      </p:to>
                                    </p:set>
                                    <p:animEffect transition="in" filter="fade">
                                      <p:cBhvr>
                                        <p:cTn id="24" dur="500"/>
                                        <p:tgtEl>
                                          <p:spTgt spid="325633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56327"/>
                                        </p:tgtEl>
                                        <p:attrNameLst>
                                          <p:attrName>style.visibility</p:attrName>
                                        </p:attrNameLst>
                                      </p:cBhvr>
                                      <p:to>
                                        <p:strVal val="visible"/>
                                      </p:to>
                                    </p:set>
                                    <p:animEffect transition="in" filter="fade">
                                      <p:cBhvr>
                                        <p:cTn id="37" dur="500"/>
                                        <p:tgtEl>
                                          <p:spTgt spid="3256327"/>
                                        </p:tgtEl>
                                      </p:cBhvr>
                                    </p:animEffect>
                                  </p:childTnLst>
                                </p:cTn>
                              </p:par>
                              <p:par>
                                <p:cTn id="38" presetID="10" presetClass="entr" presetSubtype="0" fill="hold" nodeType="withEffect">
                                  <p:stCondLst>
                                    <p:cond delay="0"/>
                                  </p:stCondLst>
                                  <p:childTnLst>
                                    <p:set>
                                      <p:cBhvr>
                                        <p:cTn id="39" dur="1" fill="hold">
                                          <p:stCondLst>
                                            <p:cond delay="0"/>
                                          </p:stCondLst>
                                        </p:cTn>
                                        <p:tgtEl>
                                          <p:spTgt spid="3256345"/>
                                        </p:tgtEl>
                                        <p:attrNameLst>
                                          <p:attrName>style.visibility</p:attrName>
                                        </p:attrNameLst>
                                      </p:cBhvr>
                                      <p:to>
                                        <p:strVal val="visible"/>
                                      </p:to>
                                    </p:set>
                                    <p:animEffect transition="in" filter="fade">
                                      <p:cBhvr>
                                        <p:cTn id="40" dur="500"/>
                                        <p:tgtEl>
                                          <p:spTgt spid="325634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27" grpId="0"/>
      <p:bldP spid="3256330" grpId="0"/>
      <p:bldP spid="12" grpId="0"/>
      <p:bldP spid="1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0054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00590-3C7E-C345-8E97-6673A77F228F}"/>
              </a:ext>
            </a:extLst>
          </p:cNvPr>
          <p:cNvSpPr>
            <a:spLocks noGrp="1"/>
          </p:cNvSpPr>
          <p:nvPr>
            <p:ph type="ctrTitle"/>
          </p:nvPr>
        </p:nvSpPr>
        <p:spPr/>
        <p:txBody>
          <a:bodyPr/>
          <a:lstStyle/>
          <a:p>
            <a:r>
              <a:rPr lang="en-US" dirty="0"/>
              <a:t>Box-Jenkins: The Problem</a:t>
            </a:r>
          </a:p>
        </p:txBody>
      </p:sp>
      <p:sp>
        <p:nvSpPr>
          <p:cNvPr id="3" name="Subtitle 2">
            <a:extLst>
              <a:ext uri="{FF2B5EF4-FFF2-40B4-BE49-F238E27FC236}">
                <a16:creationId xmlns:a16="http://schemas.microsoft.com/office/drawing/2014/main" id="{07D3A6A1-0337-E543-BD59-FD9779912F2A}"/>
              </a:ext>
            </a:extLst>
          </p:cNvPr>
          <p:cNvSpPr>
            <a:spLocks noGrp="1"/>
          </p:cNvSpPr>
          <p:nvPr>
            <p:ph type="subTitle" idx="1"/>
          </p:nvPr>
        </p:nvSpPr>
        <p:spPr/>
        <p:txBody>
          <a:bodyPr/>
          <a:lstStyle/>
          <a:p>
            <a:r>
              <a:rPr lang="en-US" dirty="0"/>
              <a:t>ARMA(</a:t>
            </a:r>
            <a:r>
              <a:rPr lang="en-US" i="1" dirty="0"/>
              <a:t>p</a:t>
            </a:r>
            <a:r>
              <a:rPr lang="en-US" dirty="0"/>
              <a:t>,</a:t>
            </a:r>
            <a:r>
              <a:rPr lang="en-US" i="1" dirty="0"/>
              <a:t>q</a:t>
            </a:r>
            <a:r>
              <a:rPr lang="en-US" dirty="0"/>
              <a:t>)</a:t>
            </a:r>
          </a:p>
        </p:txBody>
      </p:sp>
    </p:spTree>
    <p:extLst>
      <p:ext uri="{BB962C8B-B14F-4D97-AF65-F5344CB8AC3E}">
        <p14:creationId xmlns:p14="http://schemas.microsoft.com/office/powerpoint/2010/main" val="3850074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F418E-0B36-854D-88B1-486BB230DA06}"/>
              </a:ext>
            </a:extLst>
          </p:cNvPr>
          <p:cNvSpPr>
            <a:spLocks noGrp="1"/>
          </p:cNvSpPr>
          <p:nvPr>
            <p:ph type="ctrTitle"/>
          </p:nvPr>
        </p:nvSpPr>
        <p:spPr/>
        <p:txBody>
          <a:bodyPr/>
          <a:lstStyle/>
          <a:p>
            <a:r>
              <a:rPr lang="en-US" dirty="0"/>
              <a:t>Maximum Likelihood Estimation</a:t>
            </a:r>
          </a:p>
        </p:txBody>
      </p:sp>
    </p:spTree>
    <p:extLst>
      <p:ext uri="{BB962C8B-B14F-4D97-AF65-F5344CB8AC3E}">
        <p14:creationId xmlns:p14="http://schemas.microsoft.com/office/powerpoint/2010/main" val="33211626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Text Box 1026"/>
          <p:cNvSpPr txBox="1">
            <a:spLocks noChangeArrowheads="1"/>
          </p:cNvSpPr>
          <p:nvPr/>
        </p:nvSpPr>
        <p:spPr bwMode="auto">
          <a:xfrm>
            <a:off x="457200" y="1610357"/>
            <a:ext cx="8305800" cy="830997"/>
          </a:xfrm>
          <a:prstGeom prst="rect">
            <a:avLst/>
          </a:prstGeom>
          <a:noFill/>
          <a:ln w="25400">
            <a:noFill/>
            <a:miter lim="800000"/>
            <a:headEnd/>
            <a:tailEnd/>
          </a:ln>
        </p:spPr>
        <p:txBody>
          <a:bodyPr wrap="square">
            <a:noAutofit/>
          </a:bodyPr>
          <a:lstStyle/>
          <a:p>
            <a:pPr>
              <a:spcBef>
                <a:spcPts val="600"/>
              </a:spcBef>
            </a:pPr>
            <a:r>
              <a:rPr lang="en-US" sz="2400" dirty="0">
                <a:latin typeface="Arial" panose="020B0604020202020204" pitchFamily="34" charset="0"/>
                <a:cs typeface="Arial" panose="020B0604020202020204" pitchFamily="34" charset="0"/>
              </a:rPr>
              <a:t>Box-Jenkins procedure is based on the fact that, for an ARMA(</a:t>
            </a:r>
            <a:r>
              <a:rPr lang="en-US" sz="2400" i="1" dirty="0">
                <a:latin typeface="Arial" panose="020B0604020202020204" pitchFamily="34" charset="0"/>
                <a:cs typeface="Arial" panose="020B0604020202020204" pitchFamily="34" charset="0"/>
              </a:rPr>
              <a:t>p,q</a:t>
            </a:r>
            <a:r>
              <a:rPr lang="en-US" sz="2400" dirty="0">
                <a:latin typeface="Arial" panose="020B0604020202020204" pitchFamily="34" charset="0"/>
                <a:cs typeface="Arial" panose="020B0604020202020204" pitchFamily="34" charset="0"/>
              </a:rPr>
              <a:t>):</a:t>
            </a:r>
          </a:p>
        </p:txBody>
      </p:sp>
      <p:pic>
        <p:nvPicPr>
          <p:cNvPr id="3257351" name="Picture 1031" descr="tmp"/>
          <p:cNvPicPr>
            <a:picLocks noChangeAspect="1" noChangeArrowheads="1"/>
          </p:cNvPicPr>
          <p:nvPr/>
        </p:nvPicPr>
        <p:blipFill rotWithShape="1">
          <a:blip r:embed="rId3"/>
          <a:srcRect b="47068"/>
          <a:stretch/>
        </p:blipFill>
        <p:spPr bwMode="auto">
          <a:xfrm>
            <a:off x="867168" y="3162427"/>
            <a:ext cx="5838432" cy="342773"/>
          </a:xfrm>
          <a:prstGeom prst="rect">
            <a:avLst/>
          </a:prstGeom>
        </p:spPr>
      </p:pic>
      <p:pic>
        <p:nvPicPr>
          <p:cNvPr id="3257353" name="Picture 1033" descr="tmp"/>
          <p:cNvPicPr>
            <a:picLocks noChangeAspect="1" noChangeArrowheads="1"/>
          </p:cNvPicPr>
          <p:nvPr/>
        </p:nvPicPr>
        <p:blipFill rotWithShape="1">
          <a:blip r:embed="rId4"/>
          <a:srcRect b="52703"/>
          <a:stretch/>
        </p:blipFill>
        <p:spPr bwMode="auto">
          <a:xfrm>
            <a:off x="867168" y="2436921"/>
            <a:ext cx="4276036" cy="306279"/>
          </a:xfrm>
          <a:prstGeom prst="rect">
            <a:avLst/>
          </a:prstGeom>
        </p:spPr>
      </p:pic>
      <p:sp>
        <p:nvSpPr>
          <p:cNvPr id="4" name="TextBox 3"/>
          <p:cNvSpPr txBox="1"/>
          <p:nvPr/>
        </p:nvSpPr>
        <p:spPr>
          <a:xfrm>
            <a:off x="457200" y="5950350"/>
            <a:ext cx="4114800" cy="400110"/>
          </a:xfrm>
          <a:prstGeom prst="rect">
            <a:avLst/>
          </a:prstGeom>
          <a:noFill/>
        </p:spPr>
        <p:txBody>
          <a:bodyPr wrap="square" rtlCol="0">
            <a:noAutofit/>
          </a:bodyPr>
          <a:lstStyle/>
          <a:p>
            <a:pPr>
              <a:spcBef>
                <a:spcPts val="600"/>
              </a:spcBef>
            </a:pPr>
            <a:r>
              <a:rPr lang="en-US" sz="2000" dirty="0">
                <a:latin typeface="Arial" pitchFamily="34" charset="0"/>
                <a:cs typeface="Arial" pitchFamily="34" charset="0"/>
              </a:rPr>
              <a:t>See Woodward et al. (2017).</a:t>
            </a:r>
          </a:p>
        </p:txBody>
      </p:sp>
      <p:sp>
        <p:nvSpPr>
          <p:cNvPr id="6" name="TextBox 5"/>
          <p:cNvSpPr txBox="1"/>
          <p:nvPr/>
        </p:nvSpPr>
        <p:spPr>
          <a:xfrm>
            <a:off x="457200" y="3892950"/>
            <a:ext cx="8229600" cy="2092881"/>
          </a:xfrm>
          <a:prstGeom prst="rect">
            <a:avLst/>
          </a:prstGeom>
          <a:noFill/>
        </p:spPr>
        <p:txBody>
          <a:bodyPr wrap="square" rtlCol="0">
            <a:noAutofit/>
          </a:bodyPr>
          <a:lstStyle/>
          <a:p>
            <a:pPr>
              <a:spcBef>
                <a:spcPts val="600"/>
              </a:spcBef>
            </a:pPr>
            <a:r>
              <a:rPr lang="en-US" sz="2000" dirty="0">
                <a:latin typeface="Arial" pitchFamily="34" charset="0"/>
                <a:cs typeface="Arial" pitchFamily="34" charset="0"/>
              </a:rPr>
              <a:t>These patterns can be difficult to identify, even with true autocorrelations and partial autocorrelations.</a:t>
            </a:r>
          </a:p>
          <a:p>
            <a:pPr marL="342900" indent="-342900">
              <a:spcBef>
                <a:spcPts val="600"/>
              </a:spcBef>
              <a:buFont typeface="Arial" panose="020B0604020202020204" pitchFamily="34" charset="0"/>
              <a:buChar char="•"/>
            </a:pPr>
            <a:r>
              <a:rPr lang="en-US" sz="2000" dirty="0">
                <a:latin typeface="Arial" pitchFamily="34" charset="0"/>
                <a:cs typeface="Arial" pitchFamily="34" charset="0"/>
              </a:rPr>
              <a:t>Woodward and Gray (1981) developed the idea of generalized partial autocorrelations to address this issue.</a:t>
            </a:r>
          </a:p>
          <a:p>
            <a:pPr marL="342900" indent="-342900">
              <a:spcBef>
                <a:spcPts val="600"/>
              </a:spcBef>
              <a:buFont typeface="Arial" panose="020B0604020202020204" pitchFamily="34" charset="0"/>
              <a:buChar char="•"/>
            </a:pPr>
            <a:r>
              <a:rPr lang="en-US" sz="2000" b="1" dirty="0">
                <a:latin typeface="Arial" pitchFamily="34" charset="0"/>
                <a:cs typeface="Arial" pitchFamily="34" charset="0"/>
              </a:rPr>
              <a:t>However, modern model ID techniques involve AIC-type procedures.</a:t>
            </a:r>
          </a:p>
        </p:txBody>
      </p:sp>
      <p:pic>
        <p:nvPicPr>
          <p:cNvPr id="9" name="Picture 1033" descr="tmp"/>
          <p:cNvPicPr>
            <a:picLocks noChangeAspect="1" noChangeArrowheads="1"/>
          </p:cNvPicPr>
          <p:nvPr/>
        </p:nvPicPr>
        <p:blipFill rotWithShape="1">
          <a:blip r:embed="rId4"/>
          <a:srcRect t="59063"/>
          <a:stretch/>
        </p:blipFill>
        <p:spPr bwMode="auto">
          <a:xfrm>
            <a:off x="867168" y="2819400"/>
            <a:ext cx="4276036" cy="265094"/>
          </a:xfrm>
          <a:prstGeom prst="rect">
            <a:avLst/>
          </a:prstGeom>
        </p:spPr>
      </p:pic>
      <p:pic>
        <p:nvPicPr>
          <p:cNvPr id="11" name="Picture 1031" descr="tmp"/>
          <p:cNvPicPr>
            <a:picLocks noChangeAspect="1" noChangeArrowheads="1"/>
          </p:cNvPicPr>
          <p:nvPr/>
        </p:nvPicPr>
        <p:blipFill rotWithShape="1">
          <a:blip r:embed="rId3"/>
          <a:srcRect t="59915"/>
          <a:stretch/>
        </p:blipFill>
        <p:spPr bwMode="auto">
          <a:xfrm>
            <a:off x="867168" y="3550421"/>
            <a:ext cx="5838432" cy="259579"/>
          </a:xfrm>
          <a:prstGeom prst="rect">
            <a:avLst/>
          </a:prstGeom>
        </p:spPr>
      </p:pic>
      <p:sp>
        <p:nvSpPr>
          <p:cNvPr id="2" name="Title 1"/>
          <p:cNvSpPr>
            <a:spLocks noGrp="1"/>
          </p:cNvSpPr>
          <p:nvPr>
            <p:ph type="title"/>
          </p:nvPr>
        </p:nvSpPr>
        <p:spPr>
          <a:xfrm>
            <a:off x="457200" y="228600"/>
            <a:ext cx="8229600" cy="1143000"/>
          </a:xfrm>
        </p:spPr>
        <p:txBody>
          <a:bodyPr>
            <a:noAutofit/>
          </a:bodyPr>
          <a:lstStyle/>
          <a:p>
            <a:pPr>
              <a:spcBef>
                <a:spcPts val="600"/>
              </a:spcBef>
            </a:pPr>
            <a:r>
              <a:rPr lang="en-US" sz="3200" dirty="0">
                <a:latin typeface="Arial" pitchFamily="34" charset="0"/>
                <a:cs typeface="Arial" pitchFamily="34" charset="0"/>
              </a:rPr>
              <a:t>The Problem Comes When Identifying ARMA(</a:t>
            </a:r>
            <a:r>
              <a:rPr lang="en-US" sz="3200" i="1" dirty="0">
                <a:latin typeface="Arial" pitchFamily="34" charset="0"/>
                <a:cs typeface="Arial" pitchFamily="34" charset="0"/>
              </a:rPr>
              <a:t>p,q</a:t>
            </a:r>
            <a:r>
              <a:rPr lang="en-US" sz="3200" dirty="0">
                <a:latin typeface="Arial" pitchFamily="34" charset="0"/>
                <a:cs typeface="Arial" pitchFamily="34" charset="0"/>
              </a:rPr>
              <a:t>) Models with </a:t>
            </a:r>
            <a:r>
              <a:rPr lang="en-US" sz="3200" i="1" dirty="0">
                <a:latin typeface="Arial" pitchFamily="34" charset="0"/>
                <a:cs typeface="Arial" pitchFamily="34" charset="0"/>
              </a:rPr>
              <a:t>p </a:t>
            </a:r>
            <a:r>
              <a:rPr lang="en-US" sz="3200" dirty="0">
                <a:latin typeface="Arial" pitchFamily="34" charset="0"/>
                <a:cs typeface="Arial" pitchFamily="34" charset="0"/>
              </a:rPr>
              <a:t>&gt; 0 and </a:t>
            </a:r>
            <a:r>
              <a:rPr lang="en-US" sz="3200" i="1" dirty="0">
                <a:latin typeface="Arial" pitchFamily="34" charset="0"/>
                <a:cs typeface="Arial" pitchFamily="34" charset="0"/>
              </a:rPr>
              <a:t>q </a:t>
            </a:r>
            <a:r>
              <a:rPr lang="en-US" sz="3200" dirty="0">
                <a:latin typeface="Arial" pitchFamily="34" charset="0"/>
                <a:cs typeface="Arial" pitchFamily="34" charset="0"/>
              </a:rPr>
              <a:t>&gt; 0</a:t>
            </a:r>
            <a:endParaRPr lang="en-US" sz="3200" dirty="0"/>
          </a:p>
        </p:txBody>
      </p:sp>
    </p:spTree>
    <p:extLst>
      <p:ext uri="{BB962C8B-B14F-4D97-AF65-F5344CB8AC3E}">
        <p14:creationId xmlns:p14="http://schemas.microsoft.com/office/powerpoint/2010/main" val="242513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573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573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Effect transition="in" filter="fade">
                                      <p:cBhvr>
                                        <p:cTn id="28" dur="500"/>
                                        <p:tgtEl>
                                          <p:spTgt spid="6">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animEffect transition="in" filter="fade">
                                      <p:cBhvr>
                                        <p:cTn id="33" dur="500"/>
                                        <p:tgtEl>
                                          <p:spTgt spid="6">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bldLvl="2"/>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27" name="Text Box 1031"/>
          <p:cNvSpPr txBox="1">
            <a:spLocks noChangeArrowheads="1"/>
          </p:cNvSpPr>
          <p:nvPr/>
        </p:nvSpPr>
        <p:spPr bwMode="auto">
          <a:xfrm>
            <a:off x="393924" y="4474349"/>
            <a:ext cx="2743200" cy="461665"/>
          </a:xfrm>
          <a:prstGeom prst="rect">
            <a:avLst/>
          </a:prstGeom>
          <a:noFill/>
          <a:ln w="25400">
            <a:noFill/>
            <a:miter lim="800000"/>
            <a:headEnd/>
            <a:tailEnd/>
          </a:ln>
        </p:spPr>
        <p:txBody>
          <a:bodyPr>
            <a:noAutofit/>
          </a:bodyPr>
          <a:lstStyle/>
          <a:p>
            <a:pPr>
              <a:spcBef>
                <a:spcPts val="600"/>
              </a:spcBef>
            </a:pPr>
            <a:r>
              <a:rPr lang="en-US" sz="2400" b="1" dirty="0"/>
              <a:t>ARMA(</a:t>
            </a:r>
            <a:r>
              <a:rPr lang="en-US" sz="2400" b="1" i="1" dirty="0">
                <a:latin typeface="Times New Roman" pitchFamily="18" charset="0"/>
              </a:rPr>
              <a:t>1,2</a:t>
            </a:r>
            <a:r>
              <a:rPr lang="en-US" sz="2400" b="1" dirty="0"/>
              <a:t>)</a:t>
            </a:r>
          </a:p>
        </p:txBody>
      </p:sp>
      <p:sp>
        <p:nvSpPr>
          <p:cNvPr id="3256330" name="Text Box 1034"/>
          <p:cNvSpPr txBox="1">
            <a:spLocks noChangeArrowheads="1"/>
          </p:cNvSpPr>
          <p:nvPr/>
        </p:nvSpPr>
        <p:spPr bwMode="auto">
          <a:xfrm>
            <a:off x="393924" y="2617058"/>
            <a:ext cx="2743200" cy="461665"/>
          </a:xfrm>
          <a:prstGeom prst="rect">
            <a:avLst/>
          </a:prstGeom>
          <a:noFill/>
          <a:ln w="25400">
            <a:noFill/>
            <a:miter lim="800000"/>
            <a:headEnd/>
            <a:tailEnd/>
          </a:ln>
        </p:spPr>
        <p:txBody>
          <a:bodyPr>
            <a:noAutofit/>
          </a:bodyPr>
          <a:lstStyle/>
          <a:p>
            <a:pPr>
              <a:spcBef>
                <a:spcPts val="600"/>
              </a:spcBef>
            </a:pPr>
            <a:r>
              <a:rPr lang="en-US" sz="2400" b="1" dirty="0"/>
              <a:t>ARMA (</a:t>
            </a:r>
            <a:r>
              <a:rPr lang="en-US" sz="2400" b="1" i="1" dirty="0">
                <a:latin typeface="Times New Roman" pitchFamily="18" charset="0"/>
              </a:rPr>
              <a:t>3,2</a:t>
            </a:r>
            <a:r>
              <a:rPr lang="en-US" sz="2400" b="1" dirty="0"/>
              <a:t>)</a:t>
            </a:r>
          </a:p>
        </p:txBody>
      </p:sp>
      <p:sp>
        <p:nvSpPr>
          <p:cNvPr id="12" name="TextBox 11">
            <a:extLst>
              <a:ext uri="{FF2B5EF4-FFF2-40B4-BE49-F238E27FC236}">
                <a16:creationId xmlns:a16="http://schemas.microsoft.com/office/drawing/2014/main" id="{4CBB7B14-F8F4-0145-985F-BAF0B937EDC2}"/>
              </a:ext>
            </a:extLst>
          </p:cNvPr>
          <p:cNvSpPr txBox="1"/>
          <p:nvPr/>
        </p:nvSpPr>
        <p:spPr>
          <a:xfrm>
            <a:off x="2577721" y="2221468"/>
            <a:ext cx="2908679" cy="369332"/>
          </a:xfrm>
          <a:prstGeom prst="rect">
            <a:avLst/>
          </a:prstGeom>
          <a:noFill/>
        </p:spPr>
        <p:txBody>
          <a:bodyPr wrap="square" rtlCol="0">
            <a:noAutofit/>
          </a:bodyPr>
          <a:lstStyle/>
          <a:p>
            <a:pPr>
              <a:spcBef>
                <a:spcPts val="600"/>
              </a:spcBef>
            </a:pPr>
            <a:r>
              <a:rPr lang="en-US" b="1" dirty="0">
                <a:latin typeface="Arial" pitchFamily="34" charset="0"/>
                <a:cs typeface="Arial" pitchFamily="34" charset="0"/>
              </a:rPr>
              <a:t>Sample autocorrelations</a:t>
            </a:r>
          </a:p>
        </p:txBody>
      </p:sp>
      <p:sp>
        <p:nvSpPr>
          <p:cNvPr id="14" name="TextBox 13">
            <a:extLst>
              <a:ext uri="{FF2B5EF4-FFF2-40B4-BE49-F238E27FC236}">
                <a16:creationId xmlns:a16="http://schemas.microsoft.com/office/drawing/2014/main" id="{F74020DE-5BB6-524D-82AB-10E151E475C9}"/>
              </a:ext>
            </a:extLst>
          </p:cNvPr>
          <p:cNvSpPr txBox="1"/>
          <p:nvPr/>
        </p:nvSpPr>
        <p:spPr>
          <a:xfrm>
            <a:off x="5638800" y="2252246"/>
            <a:ext cx="3304978" cy="338554"/>
          </a:xfrm>
          <a:prstGeom prst="rect">
            <a:avLst/>
          </a:prstGeom>
          <a:noFill/>
        </p:spPr>
        <p:txBody>
          <a:bodyPr wrap="square" rtlCol="0">
            <a:noAutofit/>
          </a:bodyPr>
          <a:lstStyle/>
          <a:p>
            <a:pPr algn="ctr">
              <a:spcBef>
                <a:spcPts val="600"/>
              </a:spcBef>
            </a:pPr>
            <a:r>
              <a:rPr lang="en-US" sz="1600" b="1" dirty="0">
                <a:latin typeface="Arial" pitchFamily="34" charset="0"/>
                <a:cs typeface="Arial" pitchFamily="34" charset="0"/>
              </a:rPr>
              <a:t>Sample </a:t>
            </a:r>
            <a:r>
              <a:rPr lang="en-US" sz="1600" b="1" i="1" dirty="0">
                <a:latin typeface="Arial" pitchFamily="34" charset="0"/>
                <a:cs typeface="Arial" pitchFamily="34" charset="0"/>
              </a:rPr>
              <a:t>partial</a:t>
            </a:r>
            <a:r>
              <a:rPr lang="en-US" sz="1600" b="1" dirty="0">
                <a:latin typeface="Arial" pitchFamily="34" charset="0"/>
                <a:cs typeface="Arial" pitchFamily="34" charset="0"/>
              </a:rPr>
              <a:t> autocorrelations</a:t>
            </a:r>
          </a:p>
        </p:txBody>
      </p:sp>
      <p:sp>
        <p:nvSpPr>
          <p:cNvPr id="8" name="Rectangle 7">
            <a:extLst>
              <a:ext uri="{FF2B5EF4-FFF2-40B4-BE49-F238E27FC236}">
                <a16:creationId xmlns:a16="http://schemas.microsoft.com/office/drawing/2014/main" id="{C9452886-8E60-5E48-B29D-44A4B73B5423}"/>
              </a:ext>
            </a:extLst>
          </p:cNvPr>
          <p:cNvSpPr/>
          <p:nvPr/>
        </p:nvSpPr>
        <p:spPr>
          <a:xfrm>
            <a:off x="4724400" y="7061576"/>
            <a:ext cx="4572000" cy="769441"/>
          </a:xfrm>
          <a:prstGeom prst="rect">
            <a:avLst/>
          </a:prstGeom>
        </p:spPr>
        <p:txBody>
          <a:bodyPr>
            <a:noAutofit/>
          </a:bodyPr>
          <a:lstStyle/>
          <a:p>
            <a:pPr>
              <a:spcBef>
                <a:spcPts val="600"/>
              </a:spcBef>
            </a:pPr>
            <a:r>
              <a:rPr lang="en-US" sz="1100" dirty="0"/>
              <a:t>arma12 = gen.arma.wge(2000, phi = c(.7), theta = c(-.5,-.7), sn = 4)</a:t>
            </a:r>
          </a:p>
          <a:p>
            <a:pPr>
              <a:spcBef>
                <a:spcPts val="600"/>
              </a:spcBef>
            </a:pPr>
            <a:r>
              <a:rPr lang="en-US" sz="1100" dirty="0"/>
              <a:t>acf(arma12)</a:t>
            </a:r>
          </a:p>
          <a:p>
            <a:pPr>
              <a:spcBef>
                <a:spcPts val="600"/>
              </a:spcBef>
            </a:pPr>
            <a:r>
              <a:rPr lang="en-US" sz="1100" dirty="0"/>
              <a:t>pacf(arma12)</a:t>
            </a:r>
          </a:p>
          <a:p>
            <a:pPr>
              <a:spcBef>
                <a:spcPts val="600"/>
              </a:spcBef>
            </a:pPr>
            <a:r>
              <a:rPr lang="en-US" sz="1100" dirty="0"/>
              <a:t>aic5.wge(arma12)</a:t>
            </a:r>
          </a:p>
        </p:txBody>
      </p:sp>
      <p:pic>
        <p:nvPicPr>
          <p:cNvPr id="9" name="Picture 8">
            <a:extLst>
              <a:ext uri="{FF2B5EF4-FFF2-40B4-BE49-F238E27FC236}">
                <a16:creationId xmlns:a16="http://schemas.microsoft.com/office/drawing/2014/main" id="{E0C1F051-472C-B248-82D2-FBC22D6FFF32}"/>
              </a:ext>
            </a:extLst>
          </p:cNvPr>
          <p:cNvPicPr>
            <a:picLocks noChangeAspect="1"/>
          </p:cNvPicPr>
          <p:nvPr/>
        </p:nvPicPr>
        <p:blipFill>
          <a:blip r:embed="rId3"/>
          <a:stretch>
            <a:fillRect/>
          </a:stretch>
        </p:blipFill>
        <p:spPr>
          <a:xfrm>
            <a:off x="5791397" y="4781597"/>
            <a:ext cx="2618317" cy="1924003"/>
          </a:xfrm>
          <a:prstGeom prst="rect">
            <a:avLst/>
          </a:prstGeom>
        </p:spPr>
      </p:pic>
      <p:pic>
        <p:nvPicPr>
          <p:cNvPr id="10" name="Picture 9">
            <a:extLst>
              <a:ext uri="{FF2B5EF4-FFF2-40B4-BE49-F238E27FC236}">
                <a16:creationId xmlns:a16="http://schemas.microsoft.com/office/drawing/2014/main" id="{0D84BFFE-6A78-3E4E-BD60-EC725D222A4D}"/>
              </a:ext>
            </a:extLst>
          </p:cNvPr>
          <p:cNvPicPr>
            <a:picLocks noChangeAspect="1"/>
          </p:cNvPicPr>
          <p:nvPr/>
        </p:nvPicPr>
        <p:blipFill>
          <a:blip r:embed="rId4"/>
          <a:stretch>
            <a:fillRect/>
          </a:stretch>
        </p:blipFill>
        <p:spPr>
          <a:xfrm>
            <a:off x="2634983" y="4781597"/>
            <a:ext cx="2618317" cy="1924003"/>
          </a:xfrm>
          <a:prstGeom prst="rect">
            <a:avLst/>
          </a:prstGeom>
        </p:spPr>
      </p:pic>
      <p:sp>
        <p:nvSpPr>
          <p:cNvPr id="15" name="Rectangle 14">
            <a:extLst>
              <a:ext uri="{FF2B5EF4-FFF2-40B4-BE49-F238E27FC236}">
                <a16:creationId xmlns:a16="http://schemas.microsoft.com/office/drawing/2014/main" id="{49426C73-62C7-5E4A-9432-2E27D70E4FA7}"/>
              </a:ext>
            </a:extLst>
          </p:cNvPr>
          <p:cNvSpPr/>
          <p:nvPr/>
        </p:nvSpPr>
        <p:spPr>
          <a:xfrm>
            <a:off x="-152400" y="7061576"/>
            <a:ext cx="4876800" cy="830997"/>
          </a:xfrm>
          <a:prstGeom prst="rect">
            <a:avLst/>
          </a:prstGeom>
        </p:spPr>
        <p:txBody>
          <a:bodyPr wrap="square">
            <a:noAutofit/>
          </a:bodyPr>
          <a:lstStyle/>
          <a:p>
            <a:pPr>
              <a:spcBef>
                <a:spcPts val="600"/>
              </a:spcBef>
            </a:pPr>
            <a:r>
              <a:rPr lang="en-US" sz="1200" dirty="0"/>
              <a:t> arma32 = gen.arma.wge(2000, phi = c(.7,-.5,.1), theta = c(-.5,-.7), sn = 4)</a:t>
            </a:r>
          </a:p>
          <a:p>
            <a:pPr>
              <a:spcBef>
                <a:spcPts val="600"/>
              </a:spcBef>
            </a:pPr>
            <a:r>
              <a:rPr lang="en-US" sz="1200" dirty="0"/>
              <a:t> acf(arma32)</a:t>
            </a:r>
          </a:p>
          <a:p>
            <a:pPr>
              <a:spcBef>
                <a:spcPts val="600"/>
              </a:spcBef>
            </a:pPr>
            <a:r>
              <a:rPr lang="en-US" sz="1200" dirty="0"/>
              <a:t>pacf(arma32)</a:t>
            </a:r>
          </a:p>
          <a:p>
            <a:pPr>
              <a:spcBef>
                <a:spcPts val="600"/>
              </a:spcBef>
            </a:pPr>
            <a:r>
              <a:rPr lang="en-US" sz="1200" dirty="0"/>
              <a:t>aic5.wge(arma32)</a:t>
            </a:r>
          </a:p>
        </p:txBody>
      </p:sp>
      <p:pic>
        <p:nvPicPr>
          <p:cNvPr id="16" name="Picture 15">
            <a:extLst>
              <a:ext uri="{FF2B5EF4-FFF2-40B4-BE49-F238E27FC236}">
                <a16:creationId xmlns:a16="http://schemas.microsoft.com/office/drawing/2014/main" id="{676DA291-CA00-BA4C-B768-40BFEE247822}"/>
              </a:ext>
            </a:extLst>
          </p:cNvPr>
          <p:cNvPicPr>
            <a:picLocks noChangeAspect="1"/>
          </p:cNvPicPr>
          <p:nvPr/>
        </p:nvPicPr>
        <p:blipFill>
          <a:blip r:embed="rId5"/>
          <a:stretch>
            <a:fillRect/>
          </a:stretch>
        </p:blipFill>
        <p:spPr>
          <a:xfrm>
            <a:off x="5855955" y="2617058"/>
            <a:ext cx="2618317" cy="1924003"/>
          </a:xfrm>
          <a:prstGeom prst="rect">
            <a:avLst/>
          </a:prstGeom>
        </p:spPr>
      </p:pic>
      <p:pic>
        <p:nvPicPr>
          <p:cNvPr id="17" name="Picture 16">
            <a:extLst>
              <a:ext uri="{FF2B5EF4-FFF2-40B4-BE49-F238E27FC236}">
                <a16:creationId xmlns:a16="http://schemas.microsoft.com/office/drawing/2014/main" id="{B154EC71-994F-A44F-908A-5B026FE0EF51}"/>
              </a:ext>
            </a:extLst>
          </p:cNvPr>
          <p:cNvPicPr>
            <a:picLocks noChangeAspect="1"/>
          </p:cNvPicPr>
          <p:nvPr/>
        </p:nvPicPr>
        <p:blipFill>
          <a:blip r:embed="rId6"/>
          <a:stretch>
            <a:fillRect/>
          </a:stretch>
        </p:blipFill>
        <p:spPr>
          <a:xfrm>
            <a:off x="2634983" y="2688210"/>
            <a:ext cx="2618317" cy="1924003"/>
          </a:xfrm>
          <a:prstGeom prst="rect">
            <a:avLst/>
          </a:prstGeom>
        </p:spPr>
      </p:pic>
      <p:pic>
        <p:nvPicPr>
          <p:cNvPr id="18" name="Picture 17">
            <a:extLst>
              <a:ext uri="{FF2B5EF4-FFF2-40B4-BE49-F238E27FC236}">
                <a16:creationId xmlns:a16="http://schemas.microsoft.com/office/drawing/2014/main" id="{88CD81A8-848E-F34C-8DC0-5524478FA8B8}"/>
              </a:ext>
            </a:extLst>
          </p:cNvPr>
          <p:cNvPicPr>
            <a:picLocks noChangeAspect="1"/>
          </p:cNvPicPr>
          <p:nvPr/>
        </p:nvPicPr>
        <p:blipFill>
          <a:blip r:embed="rId7"/>
          <a:stretch>
            <a:fillRect/>
          </a:stretch>
        </p:blipFill>
        <p:spPr>
          <a:xfrm>
            <a:off x="4267200" y="2718988"/>
            <a:ext cx="2521132" cy="1491374"/>
          </a:xfrm>
          <a:prstGeom prst="rect">
            <a:avLst/>
          </a:prstGeom>
        </p:spPr>
      </p:pic>
      <p:pic>
        <p:nvPicPr>
          <p:cNvPr id="19" name="Picture 18">
            <a:extLst>
              <a:ext uri="{FF2B5EF4-FFF2-40B4-BE49-F238E27FC236}">
                <a16:creationId xmlns:a16="http://schemas.microsoft.com/office/drawing/2014/main" id="{D1D2496F-4406-3147-933E-84809CFAB174}"/>
              </a:ext>
            </a:extLst>
          </p:cNvPr>
          <p:cNvPicPr>
            <a:picLocks noChangeAspect="1"/>
          </p:cNvPicPr>
          <p:nvPr/>
        </p:nvPicPr>
        <p:blipFill>
          <a:blip r:embed="rId8"/>
          <a:stretch>
            <a:fillRect/>
          </a:stretch>
        </p:blipFill>
        <p:spPr>
          <a:xfrm>
            <a:off x="4187916" y="4824802"/>
            <a:ext cx="2679700" cy="1574800"/>
          </a:xfrm>
          <a:prstGeom prst="rect">
            <a:avLst/>
          </a:prstGeom>
        </p:spPr>
      </p:pic>
      <p:sp>
        <p:nvSpPr>
          <p:cNvPr id="2" name="Title 1"/>
          <p:cNvSpPr>
            <a:spLocks noGrp="1"/>
          </p:cNvSpPr>
          <p:nvPr>
            <p:ph type="title"/>
          </p:nvPr>
        </p:nvSpPr>
        <p:spPr>
          <a:xfrm>
            <a:off x="457200" y="228600"/>
            <a:ext cx="8229600" cy="1143000"/>
          </a:xfrm>
        </p:spPr>
        <p:txBody>
          <a:bodyPr>
            <a:noAutofit/>
          </a:bodyPr>
          <a:lstStyle/>
          <a:p>
            <a:pPr>
              <a:spcBef>
                <a:spcPts val="600"/>
              </a:spcBef>
            </a:pPr>
            <a:r>
              <a:rPr lang="en-US" dirty="0">
                <a:latin typeface="Arial" pitchFamily="34" charset="0"/>
                <a:cs typeface="Arial" pitchFamily="34" charset="0"/>
              </a:rPr>
              <a:t>Summarizing</a:t>
            </a:r>
            <a:endParaRPr lang="en-US" dirty="0"/>
          </a:p>
        </p:txBody>
      </p:sp>
      <p:sp>
        <p:nvSpPr>
          <p:cNvPr id="20" name="Text Box 1029"/>
          <p:cNvSpPr txBox="1">
            <a:spLocks noChangeArrowheads="1"/>
          </p:cNvSpPr>
          <p:nvPr/>
        </p:nvSpPr>
        <p:spPr bwMode="auto">
          <a:xfrm>
            <a:off x="457200" y="1349514"/>
            <a:ext cx="8229600" cy="830997"/>
          </a:xfrm>
          <a:prstGeom prst="rect">
            <a:avLst/>
          </a:prstGeom>
          <a:noFill/>
          <a:ln w="25400">
            <a:noFill/>
            <a:miter lim="800000"/>
            <a:headEnd/>
            <a:tailEnd/>
          </a:ln>
        </p:spPr>
        <p:txBody>
          <a:bodyPr wrap="square">
            <a:noAutofit/>
          </a:bodyPr>
          <a:lstStyle/>
          <a:p>
            <a:pPr algn="ctr">
              <a:spcBef>
                <a:spcPts val="600"/>
              </a:spcBef>
            </a:pPr>
            <a:r>
              <a:rPr lang="en-US" sz="2400" b="1" dirty="0">
                <a:latin typeface="Arial" pitchFamily="34" charset="0"/>
                <a:cs typeface="Arial" pitchFamily="34" charset="0"/>
              </a:rPr>
              <a:t>Box-Jenkins model identification procedure for AR(</a:t>
            </a:r>
            <a:r>
              <a:rPr lang="en-US" sz="2400" b="1" i="1" dirty="0">
                <a:latin typeface="Arial" pitchFamily="34" charset="0"/>
                <a:cs typeface="Arial" pitchFamily="34" charset="0"/>
              </a:rPr>
              <a:t>p</a:t>
            </a:r>
            <a:r>
              <a:rPr lang="en-US" sz="2400" b="1" dirty="0">
                <a:latin typeface="Arial" pitchFamily="34" charset="0"/>
                <a:cs typeface="Arial" pitchFamily="34" charset="0"/>
              </a:rPr>
              <a:t>) and MA(</a:t>
            </a:r>
            <a:r>
              <a:rPr lang="en-US" sz="2400" b="1" i="1" dirty="0">
                <a:latin typeface="Arial" pitchFamily="34" charset="0"/>
                <a:cs typeface="Arial" pitchFamily="34" charset="0"/>
              </a:rPr>
              <a:t>q</a:t>
            </a:r>
            <a:r>
              <a:rPr lang="en-US" sz="2400" b="1" dirty="0">
                <a:latin typeface="Arial" pitchFamily="34" charset="0"/>
                <a:cs typeface="Arial" pitchFamily="34" charset="0"/>
              </a:rPr>
              <a:t>) models</a:t>
            </a:r>
          </a:p>
        </p:txBody>
      </p:sp>
    </p:spTree>
    <p:extLst>
      <p:ext uri="{BB962C8B-B14F-4D97-AF65-F5344CB8AC3E}">
        <p14:creationId xmlns:p14="http://schemas.microsoft.com/office/powerpoint/2010/main" val="40996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56330"/>
                                        </p:tgtEl>
                                        <p:attrNameLst>
                                          <p:attrName>style.visibility</p:attrName>
                                        </p:attrNameLst>
                                      </p:cBhvr>
                                      <p:to>
                                        <p:strVal val="visible"/>
                                      </p:to>
                                    </p:set>
                                    <p:animEffect transition="in" filter="fade">
                                      <p:cBhvr>
                                        <p:cTn id="15" dur="500"/>
                                        <p:tgtEl>
                                          <p:spTgt spid="32563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256327"/>
                                        </p:tgtEl>
                                        <p:attrNameLst>
                                          <p:attrName>style.visibility</p:attrName>
                                        </p:attrNameLst>
                                      </p:cBhvr>
                                      <p:to>
                                        <p:strVal val="visible"/>
                                      </p:to>
                                    </p:set>
                                    <p:animEffect transition="in" filter="fade">
                                      <p:cBhvr>
                                        <p:cTn id="28" dur="500"/>
                                        <p:tgtEl>
                                          <p:spTgt spid="32563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27" grpId="0"/>
      <p:bldP spid="3256330" grpId="0"/>
      <p:bldP spid="12" grpId="0"/>
      <p:bldP spid="1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8292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0D52-725A-8948-99C4-B46A67AD67BB}"/>
              </a:ext>
            </a:extLst>
          </p:cNvPr>
          <p:cNvSpPr>
            <a:spLocks noGrp="1"/>
          </p:cNvSpPr>
          <p:nvPr>
            <p:ph type="ctrTitle"/>
          </p:nvPr>
        </p:nvSpPr>
        <p:spPr/>
        <p:txBody>
          <a:bodyPr/>
          <a:lstStyle/>
          <a:p>
            <a:r>
              <a:rPr lang="en-US" dirty="0"/>
              <a:t>Putting It All Together</a:t>
            </a:r>
          </a:p>
        </p:txBody>
      </p:sp>
    </p:spTree>
    <p:extLst>
      <p:ext uri="{BB962C8B-B14F-4D97-AF65-F5344CB8AC3E}">
        <p14:creationId xmlns:p14="http://schemas.microsoft.com/office/powerpoint/2010/main" val="13174977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48B286-085B-9645-8468-F2EE1484CA70}"/>
              </a:ext>
            </a:extLst>
          </p:cNvPr>
          <p:cNvSpPr txBox="1"/>
          <p:nvPr/>
        </p:nvSpPr>
        <p:spPr>
          <a:xfrm>
            <a:off x="457200" y="2438400"/>
            <a:ext cx="8229600" cy="2539157"/>
          </a:xfrm>
          <a:prstGeom prst="rect">
            <a:avLst/>
          </a:prstGeom>
          <a:noFill/>
        </p:spPr>
        <p:txBody>
          <a:bodyPr wrap="square" rtlCol="0">
            <a:noAutofit/>
          </a:bodyPr>
          <a:lstStyle/>
          <a:p>
            <a:pPr marL="457200" indent="-457200">
              <a:spcBef>
                <a:spcPts val="600"/>
              </a:spcBef>
              <a:buFont typeface="+mj-lt"/>
              <a:buAutoNum type="arabicPeriod"/>
            </a:pPr>
            <a:r>
              <a:rPr lang="en-US" sz="2400" dirty="0"/>
              <a:t>Visualize/plot the data/check for white noise</a:t>
            </a:r>
          </a:p>
          <a:p>
            <a:pPr marL="457200" indent="-457200">
              <a:spcBef>
                <a:spcPts val="600"/>
              </a:spcBef>
              <a:buFont typeface="+mj-lt"/>
              <a:buAutoNum type="arabicPeriod"/>
            </a:pPr>
            <a:r>
              <a:rPr lang="en-US" sz="2400" dirty="0"/>
              <a:t>Use aic.wge() or aic5.wge() to identify estimates of </a:t>
            </a:r>
            <a:r>
              <a:rPr lang="en-US" sz="2400" i="1" dirty="0"/>
              <a:t>p</a:t>
            </a:r>
            <a:r>
              <a:rPr lang="en-US" sz="2400" dirty="0"/>
              <a:t> and </a:t>
            </a:r>
            <a:r>
              <a:rPr lang="en-US" sz="2400" i="1" dirty="0"/>
              <a:t>q</a:t>
            </a:r>
          </a:p>
          <a:p>
            <a:pPr marL="457200" indent="-457200">
              <a:spcBef>
                <a:spcPts val="600"/>
              </a:spcBef>
              <a:buFont typeface="+mj-lt"/>
              <a:buAutoNum type="arabicPeriod"/>
            </a:pPr>
            <a:r>
              <a:rPr lang="en-US" sz="2400" dirty="0"/>
              <a:t>Use the estimate of </a:t>
            </a:r>
            <a:r>
              <a:rPr lang="en-US" sz="2400" i="1" dirty="0"/>
              <a:t>p</a:t>
            </a:r>
            <a:r>
              <a:rPr lang="en-US" sz="2400" dirty="0"/>
              <a:t> and </a:t>
            </a:r>
            <a:r>
              <a:rPr lang="en-US" sz="2400" i="1" dirty="0"/>
              <a:t>q</a:t>
            </a:r>
            <a:r>
              <a:rPr lang="en-US" sz="2400" dirty="0"/>
              <a:t> to get estimates of the phis and thetas using est.ar.wge() or est.arma.wge()</a:t>
            </a:r>
          </a:p>
          <a:p>
            <a:pPr marL="457200" indent="-457200">
              <a:spcBef>
                <a:spcPts val="600"/>
              </a:spcBef>
              <a:buFont typeface="+mj-lt"/>
              <a:buAutoNum type="arabicPeriod"/>
            </a:pPr>
            <a:r>
              <a:rPr lang="en-US" sz="2400" dirty="0"/>
              <a:t>Use the estimated model to forecast and so on</a:t>
            </a:r>
            <a:endParaRPr lang="en-US" sz="2400" b="1" dirty="0">
              <a:solidFill>
                <a:srgbClr val="0000FF"/>
              </a:solidFill>
            </a:endParaRPr>
          </a:p>
        </p:txBody>
      </p:sp>
      <p:sp>
        <p:nvSpPr>
          <p:cNvPr id="3" name="TextBox 2">
            <a:extLst>
              <a:ext uri="{FF2B5EF4-FFF2-40B4-BE49-F238E27FC236}">
                <a16:creationId xmlns:a16="http://schemas.microsoft.com/office/drawing/2014/main" id="{E0D89D75-5D89-9147-83D6-525C388D9802}"/>
              </a:ext>
            </a:extLst>
          </p:cNvPr>
          <p:cNvSpPr txBox="1"/>
          <p:nvPr/>
        </p:nvSpPr>
        <p:spPr>
          <a:xfrm>
            <a:off x="457200" y="5181600"/>
            <a:ext cx="8229600" cy="1066800"/>
          </a:xfrm>
          <a:prstGeom prst="rect">
            <a:avLst/>
          </a:prstGeom>
          <a:noFill/>
        </p:spPr>
        <p:txBody>
          <a:bodyPr wrap="square" rtlCol="0">
            <a:noAutofit/>
          </a:bodyPr>
          <a:lstStyle/>
          <a:p>
            <a:pPr>
              <a:spcBef>
                <a:spcPts val="600"/>
              </a:spcBef>
            </a:pPr>
            <a:r>
              <a:rPr lang="en-US" sz="2000" dirty="0"/>
              <a:t>Consider the data in the file PutItAllTogether.csv. Use these data to fit a the model that the AIC favors the most, and use this model to forecast the next 20 values. We will review the answers in the next element!</a:t>
            </a:r>
          </a:p>
        </p:txBody>
      </p:sp>
      <p:sp>
        <p:nvSpPr>
          <p:cNvPr id="4" name="Title 3"/>
          <p:cNvSpPr>
            <a:spLocks noGrp="1"/>
          </p:cNvSpPr>
          <p:nvPr>
            <p:ph type="title"/>
          </p:nvPr>
        </p:nvSpPr>
        <p:spPr>
          <a:xfrm>
            <a:off x="457200" y="228600"/>
            <a:ext cx="8229600" cy="1143000"/>
          </a:xfrm>
        </p:spPr>
        <p:txBody>
          <a:bodyPr>
            <a:noAutofit/>
          </a:bodyPr>
          <a:lstStyle/>
          <a:p>
            <a:pPr>
              <a:spcBef>
                <a:spcPts val="600"/>
              </a:spcBef>
            </a:pPr>
            <a:r>
              <a:rPr lang="en-US" dirty="0"/>
              <a:t>Let’s Put It All Together!</a:t>
            </a:r>
          </a:p>
        </p:txBody>
      </p:sp>
      <p:sp>
        <p:nvSpPr>
          <p:cNvPr id="5" name="TextBox 4"/>
          <p:cNvSpPr txBox="1"/>
          <p:nvPr/>
        </p:nvSpPr>
        <p:spPr>
          <a:xfrm>
            <a:off x="457200" y="1600200"/>
            <a:ext cx="8229600" cy="830997"/>
          </a:xfrm>
          <a:prstGeom prst="rect">
            <a:avLst/>
          </a:prstGeom>
          <a:noFill/>
        </p:spPr>
        <p:txBody>
          <a:bodyPr wrap="square" rtlCol="0">
            <a:noAutofit/>
          </a:bodyPr>
          <a:lstStyle/>
          <a:p>
            <a:pPr>
              <a:spcBef>
                <a:spcPts val="600"/>
              </a:spcBef>
            </a:pPr>
            <a:r>
              <a:rPr lang="en-US" sz="2400" dirty="0"/>
              <a:t>In practice, we will (assuming we believe the data are from a stationary process):</a:t>
            </a:r>
          </a:p>
        </p:txBody>
      </p:sp>
    </p:spTree>
    <p:extLst>
      <p:ext uri="{BB962C8B-B14F-4D97-AF65-F5344CB8AC3E}">
        <p14:creationId xmlns:p14="http://schemas.microsoft.com/office/powerpoint/2010/main" val="353703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E05A45D-401C-F349-815E-7950EA8442DA}"/>
              </a:ext>
            </a:extLst>
          </p:cNvPr>
          <p:cNvSpPr/>
          <p:nvPr/>
        </p:nvSpPr>
        <p:spPr>
          <a:xfrm>
            <a:off x="1294885" y="1229380"/>
            <a:ext cx="6554230" cy="523220"/>
          </a:xfrm>
          <a:prstGeom prst="rect">
            <a:avLst/>
          </a:prstGeom>
        </p:spPr>
        <p:txBody>
          <a:bodyPr wrap="none">
            <a:noAutofit/>
          </a:bodyPr>
          <a:lstStyle/>
          <a:p>
            <a:pPr>
              <a:spcBef>
                <a:spcPts val="600"/>
              </a:spcBef>
            </a:pPr>
            <a:r>
              <a:rPr lang="en-US" sz="2800" dirty="0"/>
              <a:t>Consider the data in PutItTogether1.csv.</a:t>
            </a:r>
          </a:p>
        </p:txBody>
      </p:sp>
      <p:pic>
        <p:nvPicPr>
          <p:cNvPr id="8" name="Picture 7">
            <a:extLst>
              <a:ext uri="{FF2B5EF4-FFF2-40B4-BE49-F238E27FC236}">
                <a16:creationId xmlns:a16="http://schemas.microsoft.com/office/drawing/2014/main" id="{A3F339C1-02FD-F04C-AB1E-B9140DD398E9}"/>
              </a:ext>
            </a:extLst>
          </p:cNvPr>
          <p:cNvPicPr>
            <a:picLocks noChangeAspect="1"/>
          </p:cNvPicPr>
          <p:nvPr/>
        </p:nvPicPr>
        <p:blipFill>
          <a:blip r:embed="rId2"/>
          <a:stretch>
            <a:fillRect/>
          </a:stretch>
        </p:blipFill>
        <p:spPr>
          <a:xfrm>
            <a:off x="6869887" y="5197486"/>
            <a:ext cx="1958453" cy="1439119"/>
          </a:xfrm>
          <a:prstGeom prst="rect">
            <a:avLst/>
          </a:prstGeom>
        </p:spPr>
      </p:pic>
      <p:pic>
        <p:nvPicPr>
          <p:cNvPr id="9" name="Picture 8">
            <a:extLst>
              <a:ext uri="{FF2B5EF4-FFF2-40B4-BE49-F238E27FC236}">
                <a16:creationId xmlns:a16="http://schemas.microsoft.com/office/drawing/2014/main" id="{67D55AE2-E6D3-764F-82D9-D3AF236516C7}"/>
              </a:ext>
            </a:extLst>
          </p:cNvPr>
          <p:cNvPicPr>
            <a:picLocks noChangeAspect="1"/>
          </p:cNvPicPr>
          <p:nvPr/>
        </p:nvPicPr>
        <p:blipFill>
          <a:blip r:embed="rId3"/>
          <a:stretch>
            <a:fillRect/>
          </a:stretch>
        </p:blipFill>
        <p:spPr>
          <a:xfrm>
            <a:off x="6869887" y="1718330"/>
            <a:ext cx="1780153" cy="1308100"/>
          </a:xfrm>
          <a:prstGeom prst="rect">
            <a:avLst/>
          </a:prstGeom>
        </p:spPr>
      </p:pic>
      <p:pic>
        <p:nvPicPr>
          <p:cNvPr id="10" name="Picture 9">
            <a:extLst>
              <a:ext uri="{FF2B5EF4-FFF2-40B4-BE49-F238E27FC236}">
                <a16:creationId xmlns:a16="http://schemas.microsoft.com/office/drawing/2014/main" id="{6E60ABF0-E09F-924C-9FA3-B214847FE303}"/>
              </a:ext>
            </a:extLst>
          </p:cNvPr>
          <p:cNvPicPr>
            <a:picLocks noChangeAspect="1"/>
          </p:cNvPicPr>
          <p:nvPr/>
        </p:nvPicPr>
        <p:blipFill>
          <a:blip r:embed="rId4"/>
          <a:stretch>
            <a:fillRect/>
          </a:stretch>
        </p:blipFill>
        <p:spPr>
          <a:xfrm>
            <a:off x="6869887" y="3138956"/>
            <a:ext cx="1979949" cy="1180354"/>
          </a:xfrm>
          <a:prstGeom prst="rect">
            <a:avLst/>
          </a:prstGeom>
        </p:spPr>
      </p:pic>
      <p:pic>
        <p:nvPicPr>
          <p:cNvPr id="11" name="Picture 10">
            <a:extLst>
              <a:ext uri="{FF2B5EF4-FFF2-40B4-BE49-F238E27FC236}">
                <a16:creationId xmlns:a16="http://schemas.microsoft.com/office/drawing/2014/main" id="{4056EC5D-1234-FF45-A194-04C0C4123171}"/>
              </a:ext>
            </a:extLst>
          </p:cNvPr>
          <p:cNvPicPr>
            <a:picLocks noChangeAspect="1"/>
          </p:cNvPicPr>
          <p:nvPr/>
        </p:nvPicPr>
        <p:blipFill>
          <a:blip r:embed="rId5"/>
          <a:stretch>
            <a:fillRect/>
          </a:stretch>
        </p:blipFill>
        <p:spPr>
          <a:xfrm>
            <a:off x="6869887" y="4448076"/>
            <a:ext cx="1644650" cy="633234"/>
          </a:xfrm>
          <a:prstGeom prst="rect">
            <a:avLst/>
          </a:prstGeom>
        </p:spPr>
      </p:pic>
      <p:sp>
        <p:nvSpPr>
          <p:cNvPr id="12" name="TextBox 11">
            <a:extLst>
              <a:ext uri="{FF2B5EF4-FFF2-40B4-BE49-F238E27FC236}">
                <a16:creationId xmlns:a16="http://schemas.microsoft.com/office/drawing/2014/main" id="{7232EFAE-5F9C-D646-BABE-B17BFBCF5326}"/>
              </a:ext>
            </a:extLst>
          </p:cNvPr>
          <p:cNvSpPr txBox="1"/>
          <p:nvPr/>
        </p:nvSpPr>
        <p:spPr>
          <a:xfrm>
            <a:off x="457201" y="5471160"/>
            <a:ext cx="6248400" cy="914400"/>
          </a:xfrm>
          <a:prstGeom prst="rect">
            <a:avLst/>
          </a:prstGeom>
          <a:noFill/>
        </p:spPr>
        <p:txBody>
          <a:bodyPr wrap="square" rtlCol="0">
            <a:noAutofit/>
          </a:bodyPr>
          <a:lstStyle/>
          <a:p>
            <a:pPr>
              <a:spcBef>
                <a:spcPts val="600"/>
              </a:spcBef>
            </a:pPr>
            <a:r>
              <a:rPr lang="en-US" sz="1400" i="1" dirty="0"/>
              <a:t>Note: We are assuming a stationary process and have not investigated the spectral density, acfs, and so on to make sure that key properties of the data are preserved. We will address all of these topics together in the model-building unit to come!</a:t>
            </a:r>
          </a:p>
        </p:txBody>
      </p:sp>
      <p:sp>
        <p:nvSpPr>
          <p:cNvPr id="3" name="Title 2"/>
          <p:cNvSpPr>
            <a:spLocks noGrp="1"/>
          </p:cNvSpPr>
          <p:nvPr>
            <p:ph type="title"/>
          </p:nvPr>
        </p:nvSpPr>
        <p:spPr>
          <a:xfrm>
            <a:off x="457200" y="228600"/>
            <a:ext cx="8229600" cy="1143000"/>
          </a:xfrm>
        </p:spPr>
        <p:txBody>
          <a:bodyPr>
            <a:noAutofit/>
          </a:bodyPr>
          <a:lstStyle/>
          <a:p>
            <a:pPr>
              <a:spcBef>
                <a:spcPts val="600"/>
              </a:spcBef>
            </a:pPr>
            <a:r>
              <a:rPr lang="en-US" dirty="0"/>
              <a:t>Let’s Put It All Together!</a:t>
            </a:r>
          </a:p>
        </p:txBody>
      </p:sp>
      <p:sp>
        <p:nvSpPr>
          <p:cNvPr id="13" name="TextBox 12">
            <a:extLst>
              <a:ext uri="{FF2B5EF4-FFF2-40B4-BE49-F238E27FC236}">
                <a16:creationId xmlns:a16="http://schemas.microsoft.com/office/drawing/2014/main" id="{7548B286-085B-9645-8468-F2EE1484CA70}"/>
              </a:ext>
            </a:extLst>
          </p:cNvPr>
          <p:cNvSpPr txBox="1"/>
          <p:nvPr/>
        </p:nvSpPr>
        <p:spPr>
          <a:xfrm>
            <a:off x="457199" y="1981200"/>
            <a:ext cx="6412687" cy="3505200"/>
          </a:xfrm>
          <a:prstGeom prst="rect">
            <a:avLst/>
          </a:prstGeom>
          <a:noFill/>
        </p:spPr>
        <p:txBody>
          <a:bodyPr wrap="square" rtlCol="0">
            <a:noAutofit/>
          </a:bodyPr>
          <a:lstStyle/>
          <a:p>
            <a:pPr marL="350838" indent="-350838">
              <a:spcBef>
                <a:spcPts val="600"/>
              </a:spcBef>
              <a:buFont typeface="+mj-lt"/>
              <a:buAutoNum type="arabicPeriod"/>
            </a:pPr>
            <a:r>
              <a:rPr lang="en-US" dirty="0"/>
              <a:t>Visualize/plot the data.</a:t>
            </a:r>
          </a:p>
          <a:p>
            <a:pPr marL="685800" lvl="2">
              <a:spcBef>
                <a:spcPts val="600"/>
              </a:spcBef>
            </a:pPr>
            <a:r>
              <a:rPr lang="en-US" sz="1600" i="1" dirty="0"/>
              <a:t>plotts.wge(PutItTogether) #data read into array PutItTogether</a:t>
            </a:r>
            <a:endParaRPr lang="en-US" sz="1600" dirty="0"/>
          </a:p>
          <a:p>
            <a:pPr marL="350838" indent="-350838">
              <a:spcBef>
                <a:spcPts val="600"/>
              </a:spcBef>
              <a:buFont typeface="+mj-lt"/>
              <a:buAutoNum type="arabicPeriod"/>
            </a:pPr>
            <a:r>
              <a:rPr lang="en-US" dirty="0"/>
              <a:t>Use aic.wge() or aic5.wge() to identify estimates of </a:t>
            </a:r>
            <a:br>
              <a:rPr lang="en-US" dirty="0"/>
            </a:br>
            <a:r>
              <a:rPr lang="en-US" i="1" dirty="0"/>
              <a:t>p</a:t>
            </a:r>
            <a:r>
              <a:rPr lang="en-US" dirty="0"/>
              <a:t> and </a:t>
            </a:r>
            <a:r>
              <a:rPr lang="en-US" i="1" dirty="0"/>
              <a:t>q.</a:t>
            </a:r>
          </a:p>
          <a:p>
            <a:pPr marL="685800" lvl="2">
              <a:spcBef>
                <a:spcPts val="600"/>
              </a:spcBef>
            </a:pPr>
            <a:r>
              <a:rPr lang="en-US" sz="1600" i="1" dirty="0"/>
              <a:t>aic5.wge(PutItTogether)</a:t>
            </a:r>
            <a:endParaRPr lang="en-US" sz="1600" dirty="0"/>
          </a:p>
          <a:p>
            <a:pPr marL="350838" indent="-350838">
              <a:spcBef>
                <a:spcPts val="600"/>
              </a:spcBef>
              <a:buFont typeface="+mj-lt"/>
              <a:buAutoNum type="arabicPeriod"/>
            </a:pPr>
            <a:r>
              <a:rPr lang="en-US" dirty="0"/>
              <a:t>Use the estimate of </a:t>
            </a:r>
            <a:r>
              <a:rPr lang="en-US" i="1" dirty="0"/>
              <a:t>p</a:t>
            </a:r>
            <a:r>
              <a:rPr lang="en-US" dirty="0"/>
              <a:t> and </a:t>
            </a:r>
            <a:r>
              <a:rPr lang="en-US" i="1" dirty="0"/>
              <a:t>q</a:t>
            </a:r>
            <a:r>
              <a:rPr lang="en-US" dirty="0"/>
              <a:t> to get estimates of the phis and thetas.</a:t>
            </a:r>
          </a:p>
          <a:p>
            <a:pPr marL="685800" lvl="2">
              <a:spcBef>
                <a:spcPts val="600"/>
              </a:spcBef>
            </a:pPr>
            <a:r>
              <a:rPr lang="en-US" sz="1600" i="1" dirty="0"/>
              <a:t>m = </a:t>
            </a:r>
            <a:r>
              <a:rPr lang="en-US" sz="1600" i="1" dirty="0" err="1"/>
              <a:t>est.arma.wge</a:t>
            </a:r>
            <a:r>
              <a:rPr lang="en-US" sz="1600" i="1" dirty="0"/>
              <a:t>(PutItTogether, p = 2, q = 2)</a:t>
            </a:r>
            <a:endParaRPr lang="en-US" sz="1600" dirty="0"/>
          </a:p>
          <a:p>
            <a:pPr marL="350838" indent="-350838">
              <a:spcBef>
                <a:spcPts val="600"/>
              </a:spcBef>
              <a:buFont typeface="+mj-lt"/>
              <a:buAutoNum type="arabicPeriod"/>
            </a:pPr>
            <a:r>
              <a:rPr lang="en-US" dirty="0"/>
              <a:t>Use the estimated model to forecast and so on.</a:t>
            </a:r>
          </a:p>
          <a:p>
            <a:pPr marL="685800" lvl="2">
              <a:spcBef>
                <a:spcPts val="600"/>
              </a:spcBef>
            </a:pPr>
            <a:r>
              <a:rPr lang="en-US" sz="1600" dirty="0"/>
              <a:t>fore.arma.wge(PutItTogether, phi = m$phi, theta = m$theta, n.ahead = 20)</a:t>
            </a:r>
          </a:p>
          <a:p>
            <a:pPr>
              <a:spcBef>
                <a:spcPts val="600"/>
              </a:spcBef>
            </a:pPr>
            <a:endParaRPr lang="en-US" sz="2400" dirty="0"/>
          </a:p>
        </p:txBody>
      </p:sp>
    </p:spTree>
    <p:extLst>
      <p:ext uri="{BB962C8B-B14F-4D97-AF65-F5344CB8AC3E}">
        <p14:creationId xmlns:p14="http://schemas.microsoft.com/office/powerpoint/2010/main" val="225169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xEl>
                                              <p:pRg st="2" end="2"/>
                                            </p:txEl>
                                          </p:spTgt>
                                        </p:tgtEl>
                                        <p:attrNameLst>
                                          <p:attrName>style.visibility</p:attrName>
                                        </p:attrNameLst>
                                      </p:cBhvr>
                                      <p:to>
                                        <p:strVal val="visible"/>
                                      </p:to>
                                    </p:set>
                                    <p:animEffect transition="in" filter="fade">
                                      <p:cBhvr>
                                        <p:cTn id="20" dur="500"/>
                                        <p:tgtEl>
                                          <p:spTgt spid="1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animEffect transition="in" filter="fade">
                                      <p:cBhvr>
                                        <p:cTn id="23" dur="500"/>
                                        <p:tgtEl>
                                          <p:spTgt spid="1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xEl>
                                              <p:pRg st="4" end="4"/>
                                            </p:txEl>
                                          </p:spTgt>
                                        </p:tgtEl>
                                        <p:attrNameLst>
                                          <p:attrName>style.visibility</p:attrName>
                                        </p:attrNameLst>
                                      </p:cBhvr>
                                      <p:to>
                                        <p:strVal val="visible"/>
                                      </p:to>
                                    </p:set>
                                    <p:animEffect transition="in" filter="fade">
                                      <p:cBhvr>
                                        <p:cTn id="33" dur="500"/>
                                        <p:tgtEl>
                                          <p:spTgt spid="13">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xEl>
                                              <p:pRg st="5" end="5"/>
                                            </p:txEl>
                                          </p:spTgt>
                                        </p:tgtEl>
                                        <p:attrNameLst>
                                          <p:attrName>style.visibility</p:attrName>
                                        </p:attrNameLst>
                                      </p:cBhvr>
                                      <p:to>
                                        <p:strVal val="visible"/>
                                      </p:to>
                                    </p:set>
                                    <p:animEffect transition="in" filter="fade">
                                      <p:cBhvr>
                                        <p:cTn id="36" dur="500"/>
                                        <p:tgtEl>
                                          <p:spTgt spid="1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3">
                                            <p:txEl>
                                              <p:pRg st="6" end="6"/>
                                            </p:txEl>
                                          </p:spTgt>
                                        </p:tgtEl>
                                        <p:attrNameLst>
                                          <p:attrName>style.visibility</p:attrName>
                                        </p:attrNameLst>
                                      </p:cBhvr>
                                      <p:to>
                                        <p:strVal val="visible"/>
                                      </p:to>
                                    </p:set>
                                    <p:animEffect transition="in" filter="fade">
                                      <p:cBhvr>
                                        <p:cTn id="46" dur="500"/>
                                        <p:tgtEl>
                                          <p:spTgt spid="13">
                                            <p:txEl>
                                              <p:pRg st="6" end="6"/>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3">
                                            <p:txEl>
                                              <p:pRg st="7" end="7"/>
                                            </p:txEl>
                                          </p:spTgt>
                                        </p:tgtEl>
                                        <p:attrNameLst>
                                          <p:attrName>style.visibility</p:attrName>
                                        </p:attrNameLst>
                                      </p:cBhvr>
                                      <p:to>
                                        <p:strVal val="visible"/>
                                      </p:to>
                                    </p:set>
                                    <p:animEffect transition="in" filter="fade">
                                      <p:cBhvr>
                                        <p:cTn id="49" dur="500"/>
                                        <p:tgtEl>
                                          <p:spTgt spid="13">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59129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A892A-666E-0A42-A45F-B342C4BA6ADF}"/>
              </a:ext>
            </a:extLst>
          </p:cNvPr>
          <p:cNvSpPr>
            <a:spLocks noGrp="1"/>
          </p:cNvSpPr>
          <p:nvPr>
            <p:ph type="ctrTitle"/>
          </p:nvPr>
        </p:nvSpPr>
        <p:spPr/>
        <p:txBody>
          <a:bodyPr/>
          <a:lstStyle/>
          <a:p>
            <a:r>
              <a:rPr lang="en-US" dirty="0"/>
              <a:t>Example</a:t>
            </a:r>
          </a:p>
        </p:txBody>
      </p:sp>
      <p:sp>
        <p:nvSpPr>
          <p:cNvPr id="3" name="Subtitle 2">
            <a:extLst>
              <a:ext uri="{FF2B5EF4-FFF2-40B4-BE49-F238E27FC236}">
                <a16:creationId xmlns:a16="http://schemas.microsoft.com/office/drawing/2014/main" id="{D49B4D4B-DB0F-D342-8ADA-9BF677BBE9F4}"/>
              </a:ext>
            </a:extLst>
          </p:cNvPr>
          <p:cNvSpPr>
            <a:spLocks noGrp="1"/>
          </p:cNvSpPr>
          <p:nvPr>
            <p:ph type="subTitle" idx="1"/>
          </p:nvPr>
        </p:nvSpPr>
        <p:spPr/>
        <p:txBody>
          <a:bodyPr/>
          <a:lstStyle/>
          <a:p>
            <a:r>
              <a:rPr lang="en-US" dirty="0"/>
              <a:t>Jet Fuel A</a:t>
            </a:r>
          </a:p>
        </p:txBody>
      </p:sp>
    </p:spTree>
    <p:extLst>
      <p:ext uri="{BB962C8B-B14F-4D97-AF65-F5344CB8AC3E}">
        <p14:creationId xmlns:p14="http://schemas.microsoft.com/office/powerpoint/2010/main" val="6619396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pPr>
              <a:spcBef>
                <a:spcPts val="600"/>
              </a:spcBef>
            </a:pPr>
            <a:r>
              <a:rPr lang="en-US" dirty="0"/>
              <a:t>Examples: Jet Fuel</a:t>
            </a:r>
          </a:p>
        </p:txBody>
      </p:sp>
      <p:sp>
        <p:nvSpPr>
          <p:cNvPr id="3" name="TextBox 2">
            <a:extLst>
              <a:ext uri="{FF2B5EF4-FFF2-40B4-BE49-F238E27FC236}">
                <a16:creationId xmlns:a16="http://schemas.microsoft.com/office/drawing/2014/main" id="{93BD396F-9EDE-E943-B160-EDD3694E86EA}"/>
              </a:ext>
            </a:extLst>
          </p:cNvPr>
          <p:cNvSpPr txBox="1"/>
          <p:nvPr/>
        </p:nvSpPr>
        <p:spPr>
          <a:xfrm>
            <a:off x="457200" y="1600200"/>
            <a:ext cx="8229600" cy="4572000"/>
          </a:xfrm>
          <a:prstGeom prst="rect">
            <a:avLst/>
          </a:prstGeom>
          <a:noFill/>
        </p:spPr>
        <p:txBody>
          <a:bodyPr wrap="square" rtlCol="0">
            <a:noAutofit/>
          </a:bodyPr>
          <a:lstStyle/>
          <a:p>
            <a:pPr>
              <a:spcBef>
                <a:spcPts val="600"/>
              </a:spcBef>
            </a:pPr>
            <a:r>
              <a:rPr lang="en-US" sz="2400" dirty="0"/>
              <a:t>In a previous units, we looked at jet fuel prices and found that the aic identified a model with </a:t>
            </a:r>
            <a:r>
              <a:rPr lang="en-US" sz="2400" i="1" dirty="0"/>
              <a:t>p</a:t>
            </a:r>
            <a:r>
              <a:rPr lang="en-US" sz="2400" dirty="0"/>
              <a:t> = 1 and </a:t>
            </a:r>
            <a:br>
              <a:rPr lang="en-US" sz="2400" dirty="0"/>
            </a:br>
            <a:r>
              <a:rPr lang="en-US" sz="2400" i="1" dirty="0"/>
              <a:t>q</a:t>
            </a:r>
            <a:r>
              <a:rPr lang="en-US" sz="2400" dirty="0"/>
              <a:t> = 1 and estimated the model to be</a:t>
            </a:r>
          </a:p>
          <a:p>
            <a:pPr lvl="1">
              <a:spcBef>
                <a:spcPts val="600"/>
              </a:spcBef>
            </a:pPr>
            <a:r>
              <a:rPr lang="en-US" sz="2000" i="1" dirty="0"/>
              <a:t>(1 – .967B)(X</a:t>
            </a:r>
            <a:r>
              <a:rPr lang="en-US" sz="2000" i="1" baseline="-25000" dirty="0"/>
              <a:t>t</a:t>
            </a:r>
            <a:r>
              <a:rPr lang="en-US" sz="2000" i="1" dirty="0"/>
              <a:t> – 2.20) = (1+.477B)a</a:t>
            </a:r>
            <a:r>
              <a:rPr lang="en-US" sz="2000" i="1" baseline="-25000" dirty="0"/>
              <a:t>t</a:t>
            </a:r>
            <a:r>
              <a:rPr lang="en-US" sz="2000" i="1" dirty="0"/>
              <a:t> </a:t>
            </a:r>
          </a:p>
          <a:p>
            <a:pPr>
              <a:spcBef>
                <a:spcPts val="600"/>
              </a:spcBef>
            </a:pPr>
            <a:endParaRPr lang="en-US" sz="2400" dirty="0"/>
          </a:p>
          <a:p>
            <a:pPr>
              <a:spcBef>
                <a:spcPts val="600"/>
              </a:spcBef>
            </a:pPr>
            <a:r>
              <a:rPr lang="en-US" sz="2400" dirty="0"/>
              <a:t>We will verify the estimates of </a:t>
            </a:r>
            <a:r>
              <a:rPr lang="en-US" sz="2400" i="1" dirty="0"/>
              <a:t>p, q, </a:t>
            </a:r>
            <a:r>
              <a:rPr lang="en-US" sz="2400" dirty="0"/>
              <a:t>and the model parameters and use that model to forecast the next 8 months of fuel prices. </a:t>
            </a:r>
            <a:r>
              <a:rPr lang="en-US" sz="2400" i="1" dirty="0"/>
              <a:t>Note: This assumes that we have already made the assumption that the data are stationary. We know that this assumption may be wrong and will definitely affect the forecasts. </a:t>
            </a:r>
          </a:p>
        </p:txBody>
      </p:sp>
    </p:spTree>
    <p:extLst>
      <p:ext uri="{BB962C8B-B14F-4D97-AF65-F5344CB8AC3E}">
        <p14:creationId xmlns:p14="http://schemas.microsoft.com/office/powerpoint/2010/main" val="5305143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5CA3C2-DBA6-874F-B670-66C41D99D50B}"/>
              </a:ext>
            </a:extLst>
          </p:cNvPr>
          <p:cNvPicPr>
            <a:picLocks noChangeAspect="1"/>
          </p:cNvPicPr>
          <p:nvPr/>
        </p:nvPicPr>
        <p:blipFill>
          <a:blip r:embed="rId2"/>
          <a:stretch>
            <a:fillRect/>
          </a:stretch>
        </p:blipFill>
        <p:spPr>
          <a:xfrm>
            <a:off x="6934200" y="1339405"/>
            <a:ext cx="2014079" cy="1479995"/>
          </a:xfrm>
          <a:prstGeom prst="rect">
            <a:avLst/>
          </a:prstGeom>
        </p:spPr>
      </p:pic>
      <p:pic>
        <p:nvPicPr>
          <p:cNvPr id="6" name="Picture 5">
            <a:extLst>
              <a:ext uri="{FF2B5EF4-FFF2-40B4-BE49-F238E27FC236}">
                <a16:creationId xmlns:a16="http://schemas.microsoft.com/office/drawing/2014/main" id="{1423E6C0-C772-B64B-8C86-75F3D219DF1C}"/>
              </a:ext>
            </a:extLst>
          </p:cNvPr>
          <p:cNvPicPr>
            <a:picLocks noChangeAspect="1"/>
          </p:cNvPicPr>
          <p:nvPr/>
        </p:nvPicPr>
        <p:blipFill>
          <a:blip r:embed="rId3"/>
          <a:stretch>
            <a:fillRect/>
          </a:stretch>
        </p:blipFill>
        <p:spPr>
          <a:xfrm>
            <a:off x="7170152" y="2872915"/>
            <a:ext cx="1665511" cy="997735"/>
          </a:xfrm>
          <a:prstGeom prst="rect">
            <a:avLst/>
          </a:prstGeom>
        </p:spPr>
      </p:pic>
      <p:pic>
        <p:nvPicPr>
          <p:cNvPr id="7" name="Picture 6">
            <a:extLst>
              <a:ext uri="{FF2B5EF4-FFF2-40B4-BE49-F238E27FC236}">
                <a16:creationId xmlns:a16="http://schemas.microsoft.com/office/drawing/2014/main" id="{0FEF0D40-F395-004A-9D5C-DA63B9EC9520}"/>
              </a:ext>
            </a:extLst>
          </p:cNvPr>
          <p:cNvPicPr>
            <a:picLocks noChangeAspect="1"/>
          </p:cNvPicPr>
          <p:nvPr/>
        </p:nvPicPr>
        <p:blipFill>
          <a:blip r:embed="rId4"/>
          <a:stretch>
            <a:fillRect/>
          </a:stretch>
        </p:blipFill>
        <p:spPr>
          <a:xfrm>
            <a:off x="7364228" y="4156315"/>
            <a:ext cx="1277358" cy="905312"/>
          </a:xfrm>
          <a:prstGeom prst="rect">
            <a:avLst/>
          </a:prstGeom>
        </p:spPr>
      </p:pic>
      <p:pic>
        <p:nvPicPr>
          <p:cNvPr id="8" name="Picture 7">
            <a:extLst>
              <a:ext uri="{FF2B5EF4-FFF2-40B4-BE49-F238E27FC236}">
                <a16:creationId xmlns:a16="http://schemas.microsoft.com/office/drawing/2014/main" id="{B2E957D6-FD14-1C4B-B839-789342028913}"/>
              </a:ext>
            </a:extLst>
          </p:cNvPr>
          <p:cNvPicPr>
            <a:picLocks noChangeAspect="1"/>
          </p:cNvPicPr>
          <p:nvPr/>
        </p:nvPicPr>
        <p:blipFill>
          <a:blip r:embed="rId5"/>
          <a:stretch>
            <a:fillRect/>
          </a:stretch>
        </p:blipFill>
        <p:spPr>
          <a:xfrm>
            <a:off x="6934200" y="5250045"/>
            <a:ext cx="2014079" cy="1479993"/>
          </a:xfrm>
          <a:prstGeom prst="rect">
            <a:avLst/>
          </a:prstGeom>
        </p:spPr>
      </p:pic>
      <p:sp>
        <p:nvSpPr>
          <p:cNvPr id="9" name="Title 8"/>
          <p:cNvSpPr>
            <a:spLocks noGrp="1"/>
          </p:cNvSpPr>
          <p:nvPr>
            <p:ph type="title"/>
          </p:nvPr>
        </p:nvSpPr>
        <p:spPr/>
        <p:txBody>
          <a:bodyPr>
            <a:noAutofit/>
          </a:bodyPr>
          <a:lstStyle/>
          <a:p>
            <a:pPr>
              <a:spcBef>
                <a:spcPts val="600"/>
              </a:spcBef>
            </a:pPr>
            <a:r>
              <a:rPr lang="en-US" dirty="0"/>
              <a:t>Examples: Jet Fuel</a:t>
            </a:r>
          </a:p>
        </p:txBody>
      </p:sp>
      <p:sp>
        <p:nvSpPr>
          <p:cNvPr id="11" name="TextBox 10">
            <a:extLst>
              <a:ext uri="{FF2B5EF4-FFF2-40B4-BE49-F238E27FC236}">
                <a16:creationId xmlns:a16="http://schemas.microsoft.com/office/drawing/2014/main" id="{7548B286-085B-9645-8468-F2EE1484CA70}"/>
              </a:ext>
            </a:extLst>
          </p:cNvPr>
          <p:cNvSpPr txBox="1"/>
          <p:nvPr/>
        </p:nvSpPr>
        <p:spPr>
          <a:xfrm>
            <a:off x="457199" y="1600200"/>
            <a:ext cx="6712953" cy="4648200"/>
          </a:xfrm>
          <a:prstGeom prst="rect">
            <a:avLst/>
          </a:prstGeom>
          <a:noFill/>
        </p:spPr>
        <p:txBody>
          <a:bodyPr wrap="square" rtlCol="0">
            <a:noAutofit/>
          </a:bodyPr>
          <a:lstStyle/>
          <a:p>
            <a:pPr marL="342900" indent="-342900">
              <a:spcBef>
                <a:spcPts val="600"/>
              </a:spcBef>
              <a:buFont typeface="+mj-lt"/>
              <a:buAutoNum type="arabicPeriod"/>
            </a:pPr>
            <a:r>
              <a:rPr lang="en-US" sz="2000" dirty="0"/>
              <a:t>Visualize/plot the data.</a:t>
            </a:r>
          </a:p>
          <a:p>
            <a:pPr marL="685800" lvl="2">
              <a:spcBef>
                <a:spcPts val="600"/>
              </a:spcBef>
            </a:pPr>
            <a:r>
              <a:rPr lang="en-US" i="1" dirty="0"/>
              <a:t>plotts.wge(jet) #data read into array jet</a:t>
            </a:r>
          </a:p>
          <a:p>
            <a:pPr marL="685800" lvl="2">
              <a:spcBef>
                <a:spcPts val="600"/>
              </a:spcBef>
            </a:pPr>
            <a:endParaRPr lang="en-US" dirty="0"/>
          </a:p>
          <a:p>
            <a:pPr marL="342900" indent="-342900">
              <a:spcBef>
                <a:spcPts val="600"/>
              </a:spcBef>
              <a:buFont typeface="+mj-lt"/>
              <a:buAutoNum type="arabicPeriod"/>
            </a:pPr>
            <a:r>
              <a:rPr lang="en-US" sz="2000" dirty="0"/>
              <a:t>Use aic.wge() or aic5.wge() to identify estimates of </a:t>
            </a:r>
            <a:r>
              <a:rPr lang="en-US" sz="2000" i="1" dirty="0"/>
              <a:t>p</a:t>
            </a:r>
            <a:r>
              <a:rPr lang="en-US" sz="2000" dirty="0"/>
              <a:t> and </a:t>
            </a:r>
            <a:r>
              <a:rPr lang="en-US" sz="2000" i="1" dirty="0"/>
              <a:t>q</a:t>
            </a:r>
            <a:r>
              <a:rPr lang="en-US" sz="2000" dirty="0"/>
              <a:t>. </a:t>
            </a:r>
          </a:p>
          <a:p>
            <a:pPr marL="685800" lvl="2">
              <a:spcBef>
                <a:spcPts val="600"/>
              </a:spcBef>
            </a:pPr>
            <a:r>
              <a:rPr lang="en-US" i="1" dirty="0"/>
              <a:t>aic5.wge(jet)</a:t>
            </a:r>
          </a:p>
          <a:p>
            <a:pPr marL="685800" lvl="2">
              <a:spcBef>
                <a:spcPts val="600"/>
              </a:spcBef>
            </a:pPr>
            <a:endParaRPr lang="en-US" dirty="0"/>
          </a:p>
          <a:p>
            <a:pPr marL="342900" indent="-342900">
              <a:spcBef>
                <a:spcPts val="600"/>
              </a:spcBef>
              <a:buFont typeface="+mj-lt"/>
              <a:buAutoNum type="arabicPeriod"/>
            </a:pPr>
            <a:r>
              <a:rPr lang="en-US" sz="2000" dirty="0"/>
              <a:t>Use the estimate of </a:t>
            </a:r>
            <a:r>
              <a:rPr lang="en-US" sz="2000" i="1" dirty="0"/>
              <a:t>p</a:t>
            </a:r>
            <a:r>
              <a:rPr lang="en-US" sz="2000" dirty="0"/>
              <a:t> and </a:t>
            </a:r>
            <a:r>
              <a:rPr lang="en-US" sz="2000" i="1" dirty="0"/>
              <a:t>q</a:t>
            </a:r>
            <a:r>
              <a:rPr lang="en-US" sz="2000" dirty="0"/>
              <a:t> to get estimates of the phis and thetas.</a:t>
            </a:r>
          </a:p>
          <a:p>
            <a:pPr marL="685800" lvl="2">
              <a:spcBef>
                <a:spcPts val="600"/>
              </a:spcBef>
            </a:pPr>
            <a:r>
              <a:rPr lang="en-US" i="1" dirty="0"/>
              <a:t>est = </a:t>
            </a:r>
            <a:r>
              <a:rPr lang="en-US" i="1" dirty="0" err="1"/>
              <a:t>est.arma.wge</a:t>
            </a:r>
            <a:r>
              <a:rPr lang="en-US" i="1" dirty="0"/>
              <a:t>(jet, p = 1, q = 1)</a:t>
            </a:r>
          </a:p>
          <a:p>
            <a:pPr marL="685800" lvl="2">
              <a:spcBef>
                <a:spcPts val="600"/>
              </a:spcBef>
            </a:pPr>
            <a:endParaRPr lang="en-US" dirty="0"/>
          </a:p>
          <a:p>
            <a:pPr marL="342900" indent="-342900">
              <a:spcBef>
                <a:spcPts val="600"/>
              </a:spcBef>
              <a:buFont typeface="+mj-lt"/>
              <a:buAutoNum type="arabicPeriod"/>
            </a:pPr>
            <a:r>
              <a:rPr lang="en-US" sz="2000" dirty="0"/>
              <a:t>Use the estimated model to forecast and so on. </a:t>
            </a:r>
            <a:endParaRPr lang="en-US" sz="2000" b="1" dirty="0">
              <a:solidFill>
                <a:srgbClr val="0000FF"/>
              </a:solidFill>
            </a:endParaRPr>
          </a:p>
          <a:p>
            <a:pPr marL="685800" lvl="2">
              <a:spcBef>
                <a:spcPts val="600"/>
              </a:spcBef>
            </a:pPr>
            <a:r>
              <a:rPr lang="en-US" sz="1600" dirty="0"/>
              <a:t>fore.arma.wge(jet, phi = est$phi, theta = est$theta, n.ahead = 8)</a:t>
            </a:r>
            <a:endParaRPr lang="en-US" sz="2400" dirty="0"/>
          </a:p>
        </p:txBody>
      </p:sp>
    </p:spTree>
    <p:extLst>
      <p:ext uri="{BB962C8B-B14F-4D97-AF65-F5344CB8AC3E}">
        <p14:creationId xmlns:p14="http://schemas.microsoft.com/office/powerpoint/2010/main" val="243304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fade">
                                      <p:cBhvr>
                                        <p:cTn id="20" dur="500"/>
                                        <p:tgtEl>
                                          <p:spTgt spid="11">
                                            <p:txEl>
                                              <p:pRg st="3" end="3"/>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1">
                                            <p:txEl>
                                              <p:pRg st="4" end="4"/>
                                            </p:txEl>
                                          </p:spTgt>
                                        </p:tgtEl>
                                        <p:attrNameLst>
                                          <p:attrName>style.visibility</p:attrName>
                                        </p:attrNameLst>
                                      </p:cBhvr>
                                      <p:to>
                                        <p:strVal val="visible"/>
                                      </p:to>
                                    </p:set>
                                    <p:animEffect transition="in" filter="fade">
                                      <p:cBhvr>
                                        <p:cTn id="24" dur="500"/>
                                        <p:tgtEl>
                                          <p:spTgt spid="11">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xEl>
                                              <p:pRg st="6" end="6"/>
                                            </p:txEl>
                                          </p:spTgt>
                                        </p:tgtEl>
                                        <p:attrNameLst>
                                          <p:attrName>style.visibility</p:attrName>
                                        </p:attrNameLst>
                                      </p:cBhvr>
                                      <p:to>
                                        <p:strVal val="visible"/>
                                      </p:to>
                                    </p:set>
                                    <p:animEffect transition="in" filter="fade">
                                      <p:cBhvr>
                                        <p:cTn id="34" dur="500"/>
                                        <p:tgtEl>
                                          <p:spTgt spid="11">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xEl>
                                              <p:pRg st="7" end="7"/>
                                            </p:txEl>
                                          </p:spTgt>
                                        </p:tgtEl>
                                        <p:attrNameLst>
                                          <p:attrName>style.visibility</p:attrName>
                                        </p:attrNameLst>
                                      </p:cBhvr>
                                      <p:to>
                                        <p:strVal val="visible"/>
                                      </p:to>
                                    </p:set>
                                    <p:animEffect transition="in" filter="fade">
                                      <p:cBhvr>
                                        <p:cTn id="37" dur="500"/>
                                        <p:tgtEl>
                                          <p:spTgt spid="11">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xEl>
                                              <p:pRg st="9" end="9"/>
                                            </p:txEl>
                                          </p:spTgt>
                                        </p:tgtEl>
                                        <p:attrNameLst>
                                          <p:attrName>style.visibility</p:attrName>
                                        </p:attrNameLst>
                                      </p:cBhvr>
                                      <p:to>
                                        <p:strVal val="visible"/>
                                      </p:to>
                                    </p:set>
                                    <p:animEffect transition="in" filter="fade">
                                      <p:cBhvr>
                                        <p:cTn id="47" dur="500"/>
                                        <p:tgtEl>
                                          <p:spTgt spid="11">
                                            <p:txEl>
                                              <p:pRg st="9" end="9"/>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1">
                                            <p:txEl>
                                              <p:pRg st="10" end="10"/>
                                            </p:txEl>
                                          </p:spTgt>
                                        </p:tgtEl>
                                        <p:attrNameLst>
                                          <p:attrName>style.visibility</p:attrName>
                                        </p:attrNameLst>
                                      </p:cBhvr>
                                      <p:to>
                                        <p:strVal val="visible"/>
                                      </p:to>
                                    </p:set>
                                    <p:animEffect transition="in" filter="fade">
                                      <p:cBhvr>
                                        <p:cTn id="50" dur="500"/>
                                        <p:tgtEl>
                                          <p:spTgt spid="11">
                                            <p:txEl>
                                              <p:pRg st="10" end="1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600200"/>
            <a:ext cx="8229600" cy="4572000"/>
          </a:xfrm>
          <a:prstGeom prst="rect">
            <a:avLst/>
          </a:prstGeom>
          <a:noFill/>
        </p:spPr>
        <p:txBody>
          <a:bodyPr wrap="square" rtlCol="0">
            <a:noAutofit/>
          </a:bodyPr>
          <a:lstStyle/>
          <a:p>
            <a:pPr marL="457200" indent="-457200">
              <a:spcBef>
                <a:spcPts val="600"/>
              </a:spcBef>
              <a:buFont typeface="Arial" panose="020B0604020202020204" pitchFamily="34" charset="0"/>
              <a:buChar char="•"/>
            </a:pPr>
            <a:r>
              <a:rPr lang="en-US" sz="2600" dirty="0">
                <a:latin typeface="Arial" pitchFamily="34" charset="0"/>
                <a:cs typeface="Arial" pitchFamily="34" charset="0"/>
              </a:rPr>
              <a:t>Widely used throughout statistical analysis</a:t>
            </a:r>
          </a:p>
          <a:p>
            <a:pPr marL="457200" indent="-457200">
              <a:spcBef>
                <a:spcPts val="600"/>
              </a:spcBef>
              <a:buFont typeface="Arial" panose="020B0604020202020204" pitchFamily="34" charset="0"/>
              <a:buChar char="•"/>
            </a:pPr>
            <a:r>
              <a:rPr lang="en-US" sz="2600" dirty="0">
                <a:latin typeface="Arial" pitchFamily="34" charset="0"/>
                <a:cs typeface="Arial" pitchFamily="34" charset="0"/>
              </a:rPr>
              <a:t>Involves maximizing the likelihood function </a:t>
            </a:r>
            <a:br>
              <a:rPr lang="en-US" sz="2600" dirty="0">
                <a:latin typeface="Arial" pitchFamily="34" charset="0"/>
                <a:cs typeface="Arial" pitchFamily="34" charset="0"/>
              </a:rPr>
            </a:br>
            <a:r>
              <a:rPr lang="en-US" sz="2600" i="1" dirty="0">
                <a:latin typeface="Times New Roman" panose="02020603050405020304" pitchFamily="18" charset="0"/>
                <a:cs typeface="Times New Roman" panose="02020603050405020304" pitchFamily="18" charset="0"/>
              </a:rPr>
              <a:t>L = f</a:t>
            </a:r>
            <a:r>
              <a:rPr lang="en-US" sz="2600" dirty="0">
                <a:latin typeface="Times New Roman" panose="02020603050405020304" pitchFamily="18" charset="0"/>
                <a:cs typeface="Times New Roman" panose="02020603050405020304" pitchFamily="18" charset="0"/>
              </a:rPr>
              <a:t>(</a:t>
            </a:r>
            <a:r>
              <a:rPr lang="en-US" sz="2600" i="1" dirty="0">
                <a:latin typeface="Times New Roman" panose="02020603050405020304" pitchFamily="18" charset="0"/>
                <a:cs typeface="Times New Roman" panose="02020603050405020304" pitchFamily="18" charset="0"/>
              </a:rPr>
              <a:t>x</a:t>
            </a:r>
            <a:r>
              <a:rPr lang="en-US" sz="2600" baseline="-25000" dirty="0">
                <a:latin typeface="Times New Roman" panose="02020603050405020304" pitchFamily="18" charset="0"/>
                <a:cs typeface="Times New Roman" panose="02020603050405020304" pitchFamily="18" charset="0"/>
              </a:rPr>
              <a:t>1</a:t>
            </a:r>
            <a:r>
              <a:rPr lang="en-US" sz="2600" i="1" dirty="0">
                <a:latin typeface="Times New Roman" panose="02020603050405020304" pitchFamily="18" charset="0"/>
                <a:cs typeface="Times New Roman" panose="02020603050405020304" pitchFamily="18" charset="0"/>
              </a:rPr>
              <a:t>, x</a:t>
            </a:r>
            <a:r>
              <a:rPr lang="en-US" sz="2600" baseline="-25000" dirty="0">
                <a:latin typeface="Times New Roman" panose="02020603050405020304" pitchFamily="18" charset="0"/>
                <a:cs typeface="Times New Roman" panose="02020603050405020304" pitchFamily="18" charset="0"/>
              </a:rPr>
              <a:t>2</a:t>
            </a:r>
            <a:r>
              <a:rPr lang="en-US" sz="2600" dirty="0">
                <a:latin typeface="Times New Roman" panose="02020603050405020304" pitchFamily="18" charset="0"/>
                <a:cs typeface="Times New Roman" panose="02020603050405020304" pitchFamily="18" charset="0"/>
              </a:rPr>
              <a:t>,…,</a:t>
            </a:r>
            <a:r>
              <a:rPr lang="en-US" sz="2600" i="1" dirty="0">
                <a:latin typeface="Times New Roman" panose="02020603050405020304" pitchFamily="18" charset="0"/>
                <a:cs typeface="Times New Roman" panose="02020603050405020304" pitchFamily="18" charset="0"/>
              </a:rPr>
              <a:t> x</a:t>
            </a:r>
            <a:r>
              <a:rPr lang="en-US" sz="2600" i="1" baseline="-25000" dirty="0">
                <a:latin typeface="Times New Roman" panose="02020603050405020304" pitchFamily="18" charset="0"/>
                <a:cs typeface="Times New Roman" panose="02020603050405020304" pitchFamily="18" charset="0"/>
              </a:rPr>
              <a:t>n</a:t>
            </a:r>
            <a:r>
              <a:rPr lang="en-US" sz="2600" dirty="0">
                <a:latin typeface="Times New Roman" panose="02020603050405020304" pitchFamily="18" charset="0"/>
                <a:cs typeface="Times New Roman" panose="02020603050405020304" pitchFamily="18" charset="0"/>
              </a:rPr>
              <a:t>), </a:t>
            </a:r>
            <a:r>
              <a:rPr lang="en-US" sz="2600" dirty="0">
                <a:latin typeface="Arial" panose="020B0604020202020204" pitchFamily="34" charset="0"/>
                <a:cs typeface="Arial" panose="020B0604020202020204" pitchFamily="34" charset="0"/>
              </a:rPr>
              <a:t>which is the joint distribution of the time series realization</a:t>
            </a:r>
          </a:p>
          <a:p>
            <a:pPr marL="457200" indent="-457200">
              <a:spcBef>
                <a:spcPts val="600"/>
              </a:spcBef>
              <a:buFont typeface="Arial" panose="020B0604020202020204" pitchFamily="34" charset="0"/>
              <a:buChar char="•"/>
            </a:pPr>
            <a:r>
              <a:rPr lang="en-US" sz="2600" dirty="0">
                <a:latin typeface="Arial" panose="020B0604020202020204" pitchFamily="34" charset="0"/>
                <a:cs typeface="Arial" panose="020B0604020202020204" pitchFamily="34" charset="0"/>
              </a:rPr>
              <a:t>Iterative, computationally intensive procedure</a:t>
            </a:r>
          </a:p>
          <a:p>
            <a:pPr marL="457200" indent="-457200">
              <a:spcBef>
                <a:spcPts val="600"/>
              </a:spcBef>
              <a:buFont typeface="Arial" panose="020B0604020202020204" pitchFamily="34" charset="0"/>
              <a:buChar char="•"/>
            </a:pPr>
            <a:r>
              <a:rPr lang="en-US" sz="2600" dirty="0">
                <a:latin typeface="Arial" panose="020B0604020202020204" pitchFamily="34" charset="0"/>
                <a:cs typeface="Arial" panose="020B0604020202020204" pitchFamily="34" charset="0"/>
              </a:rPr>
              <a:t>Involves distributional assumptions about white noise (we will assume normal white noise)</a:t>
            </a:r>
          </a:p>
          <a:p>
            <a:pPr marL="457200" indent="-457200">
              <a:spcBef>
                <a:spcPts val="600"/>
              </a:spcBef>
              <a:buFont typeface="Arial" panose="020B0604020202020204" pitchFamily="34" charset="0"/>
              <a:buChar char="•"/>
            </a:pPr>
            <a:r>
              <a:rPr lang="en-US" sz="2600" dirty="0">
                <a:latin typeface="Arial" panose="020B0604020202020204" pitchFamily="34" charset="0"/>
                <a:cs typeface="Arial" panose="020B0604020202020204" pitchFamily="34" charset="0"/>
              </a:rPr>
              <a:t>Is applicable to AR(</a:t>
            </a:r>
            <a:r>
              <a:rPr lang="en-US" sz="2600" i="1" dirty="0">
                <a:latin typeface="Arial" panose="020B0604020202020204" pitchFamily="34" charset="0"/>
                <a:cs typeface="Arial" panose="020B0604020202020204" pitchFamily="34" charset="0"/>
              </a:rPr>
              <a:t>p</a:t>
            </a:r>
            <a:r>
              <a:rPr lang="en-US" sz="2600" dirty="0">
                <a:latin typeface="Arial" panose="020B0604020202020204" pitchFamily="34" charset="0"/>
                <a:cs typeface="Arial" panose="020B0604020202020204" pitchFamily="34" charset="0"/>
              </a:rPr>
              <a:t>), MA(</a:t>
            </a:r>
            <a:r>
              <a:rPr lang="en-US" sz="2600" i="1" dirty="0">
                <a:latin typeface="Arial" panose="020B0604020202020204" pitchFamily="34" charset="0"/>
                <a:cs typeface="Arial" panose="020B0604020202020204" pitchFamily="34" charset="0"/>
              </a:rPr>
              <a:t>q</a:t>
            </a:r>
            <a:r>
              <a:rPr lang="en-US" sz="2600" dirty="0">
                <a:latin typeface="Arial" panose="020B0604020202020204" pitchFamily="34" charset="0"/>
                <a:cs typeface="Arial" panose="020B0604020202020204" pitchFamily="34" charset="0"/>
              </a:rPr>
              <a:t>), and ARMA(</a:t>
            </a:r>
            <a:r>
              <a:rPr lang="en-US" sz="2600" i="1" dirty="0">
                <a:latin typeface="Arial" panose="020B0604020202020204" pitchFamily="34" charset="0"/>
                <a:cs typeface="Arial" panose="020B0604020202020204" pitchFamily="34" charset="0"/>
              </a:rPr>
              <a:t>p,q</a:t>
            </a:r>
            <a:r>
              <a:rPr lang="en-US" sz="2600" dirty="0">
                <a:latin typeface="Arial" panose="020B0604020202020204" pitchFamily="34" charset="0"/>
                <a:cs typeface="Arial" panose="020B0604020202020204" pitchFamily="34" charset="0"/>
              </a:rPr>
              <a:t>) models</a:t>
            </a:r>
          </a:p>
          <a:p>
            <a:pPr marL="457200" indent="-457200">
              <a:spcBef>
                <a:spcPts val="600"/>
              </a:spcBef>
              <a:buFont typeface="Arial" panose="020B0604020202020204" pitchFamily="34" charset="0"/>
              <a:buChar char="•"/>
            </a:pPr>
            <a:r>
              <a:rPr lang="en-US" sz="2600" dirty="0">
                <a:latin typeface="Arial" panose="020B0604020202020204" pitchFamily="34" charset="0"/>
                <a:cs typeface="Arial" panose="020B0604020202020204" pitchFamily="34" charset="0"/>
              </a:rPr>
              <a:t>Will typically use ML estimates for our final models</a:t>
            </a:r>
          </a:p>
        </p:txBody>
      </p:sp>
      <p:sp>
        <p:nvSpPr>
          <p:cNvPr id="4" name="Title 3"/>
          <p:cNvSpPr>
            <a:spLocks noGrp="1"/>
          </p:cNvSpPr>
          <p:nvPr>
            <p:ph type="title"/>
          </p:nvPr>
        </p:nvSpPr>
        <p:spPr/>
        <p:txBody>
          <a:bodyPr>
            <a:noAutofit/>
          </a:bodyPr>
          <a:lstStyle/>
          <a:p>
            <a:pPr>
              <a:spcBef>
                <a:spcPts val="600"/>
              </a:spcBef>
            </a:pPr>
            <a:r>
              <a:rPr lang="en-US" sz="3600" dirty="0">
                <a:latin typeface="Arial" pitchFamily="34" charset="0"/>
                <a:cs typeface="Arial" pitchFamily="34" charset="0"/>
              </a:rPr>
              <a:t>Maximum Likelihood (ML) Estimation</a:t>
            </a:r>
            <a:endParaRPr lang="en-US" sz="3600" dirty="0"/>
          </a:p>
        </p:txBody>
      </p:sp>
    </p:spTree>
    <p:extLst>
      <p:ext uri="{BB962C8B-B14F-4D97-AF65-F5344CB8AC3E}">
        <p14:creationId xmlns:p14="http://schemas.microsoft.com/office/powerpoint/2010/main" val="246017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4"/>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3060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88781-376A-7D4A-8BD2-6DD5C2EA7940}"/>
              </a:ext>
            </a:extLst>
          </p:cNvPr>
          <p:cNvSpPr>
            <a:spLocks noGrp="1"/>
          </p:cNvSpPr>
          <p:nvPr>
            <p:ph type="ctrTitle"/>
          </p:nvPr>
        </p:nvSpPr>
        <p:spPr/>
        <p:txBody>
          <a:bodyPr/>
          <a:lstStyle/>
          <a:p>
            <a:r>
              <a:rPr lang="en-US" dirty="0"/>
              <a:t>Example</a:t>
            </a:r>
          </a:p>
        </p:txBody>
      </p:sp>
      <p:sp>
        <p:nvSpPr>
          <p:cNvPr id="3" name="Subtitle 2">
            <a:extLst>
              <a:ext uri="{FF2B5EF4-FFF2-40B4-BE49-F238E27FC236}">
                <a16:creationId xmlns:a16="http://schemas.microsoft.com/office/drawing/2014/main" id="{574249AD-DF69-0C4C-9E41-EA120FC27494}"/>
              </a:ext>
            </a:extLst>
          </p:cNvPr>
          <p:cNvSpPr>
            <a:spLocks noGrp="1"/>
          </p:cNvSpPr>
          <p:nvPr>
            <p:ph type="subTitle" idx="1"/>
          </p:nvPr>
        </p:nvSpPr>
        <p:spPr/>
        <p:txBody>
          <a:bodyPr/>
          <a:lstStyle/>
          <a:p>
            <a:r>
              <a:rPr lang="en-US" dirty="0"/>
              <a:t>Canadian Lynx</a:t>
            </a:r>
          </a:p>
        </p:txBody>
      </p:sp>
    </p:spTree>
    <p:extLst>
      <p:ext uri="{BB962C8B-B14F-4D97-AF65-F5344CB8AC3E}">
        <p14:creationId xmlns:p14="http://schemas.microsoft.com/office/powerpoint/2010/main" val="22604134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BD396F-9EDE-E943-B160-EDD3694E86EA}"/>
              </a:ext>
            </a:extLst>
          </p:cNvPr>
          <p:cNvSpPr txBox="1"/>
          <p:nvPr/>
        </p:nvSpPr>
        <p:spPr>
          <a:xfrm>
            <a:off x="457200" y="1600200"/>
            <a:ext cx="8229600" cy="3939540"/>
          </a:xfrm>
          <a:prstGeom prst="rect">
            <a:avLst/>
          </a:prstGeom>
          <a:noFill/>
        </p:spPr>
        <p:txBody>
          <a:bodyPr wrap="square" rtlCol="0">
            <a:noAutofit/>
          </a:bodyPr>
          <a:lstStyle/>
          <a:p>
            <a:pPr>
              <a:spcBef>
                <a:spcPts val="600"/>
              </a:spcBef>
            </a:pPr>
            <a:r>
              <a:rPr lang="en-US" sz="2400" dirty="0"/>
              <a:t>In a previous units, we looked at the log Canadian Lynx and found that the aic identified a model with </a:t>
            </a:r>
            <a:r>
              <a:rPr lang="en-US" sz="2400" i="1" dirty="0"/>
              <a:t>p</a:t>
            </a:r>
            <a:r>
              <a:rPr lang="en-US" sz="2400" dirty="0"/>
              <a:t> = 4 and </a:t>
            </a:r>
            <a:r>
              <a:rPr lang="en-US" sz="2400" i="1" dirty="0"/>
              <a:t>q</a:t>
            </a:r>
            <a:r>
              <a:rPr lang="en-US" sz="2400" dirty="0"/>
              <a:t> = 1 and estimated the model to be:</a:t>
            </a:r>
          </a:p>
          <a:p>
            <a:pPr lvl="1">
              <a:spcBef>
                <a:spcPts val="600"/>
              </a:spcBef>
            </a:pPr>
            <a:r>
              <a:rPr lang="en-US" sz="2000" i="1" dirty="0"/>
              <a:t>(1 – 0.7B – 0.1B</a:t>
            </a:r>
            <a:r>
              <a:rPr lang="en-US" sz="2000" i="1" baseline="30000" dirty="0"/>
              <a:t>2</a:t>
            </a:r>
            <a:r>
              <a:rPr lang="en-US" sz="2000" i="1" dirty="0"/>
              <a:t> + 0.2B</a:t>
            </a:r>
            <a:r>
              <a:rPr lang="en-US" sz="2000" i="1" baseline="30000" dirty="0"/>
              <a:t>3</a:t>
            </a:r>
            <a:r>
              <a:rPr lang="en-US" sz="2000" i="1" dirty="0"/>
              <a:t> + 0.3B</a:t>
            </a:r>
            <a:r>
              <a:rPr lang="en-US" sz="2000" i="1" baseline="30000" dirty="0"/>
              <a:t>4</a:t>
            </a:r>
            <a:r>
              <a:rPr lang="en-US" sz="2000" i="1" dirty="0"/>
              <a:t>)(X</a:t>
            </a:r>
            <a:r>
              <a:rPr lang="en-US" sz="2000" i="1" baseline="-25000" dirty="0"/>
              <a:t>t</a:t>
            </a:r>
            <a:r>
              <a:rPr lang="en-US" sz="2000" i="1" dirty="0"/>
              <a:t> – 2.9) = (1 + .6B)a</a:t>
            </a:r>
            <a:r>
              <a:rPr lang="en-US" sz="2000" i="1" baseline="-25000" dirty="0"/>
              <a:t>t</a:t>
            </a:r>
            <a:r>
              <a:rPr lang="en-US" sz="2000" i="1" dirty="0"/>
              <a:t> </a:t>
            </a:r>
          </a:p>
          <a:p>
            <a:pPr>
              <a:spcBef>
                <a:spcPts val="600"/>
              </a:spcBef>
            </a:pPr>
            <a:endParaRPr lang="en-US" sz="2000" i="1" dirty="0"/>
          </a:p>
          <a:p>
            <a:pPr>
              <a:spcBef>
                <a:spcPts val="600"/>
              </a:spcBef>
            </a:pPr>
            <a:r>
              <a:rPr lang="en-US" sz="2400" dirty="0"/>
              <a:t>We will verify the estimates of </a:t>
            </a:r>
            <a:r>
              <a:rPr lang="en-US" sz="2400" i="1" dirty="0"/>
              <a:t>p, q, </a:t>
            </a:r>
            <a:r>
              <a:rPr lang="en-US" sz="2400" dirty="0"/>
              <a:t>and the model parameters and use that model to forecast the next 24 months of fuel prices. </a:t>
            </a:r>
            <a:r>
              <a:rPr lang="en-US" sz="2400" i="1" dirty="0"/>
              <a:t>Note: This assumes that we have already made the assumption that the data are stationary. We know that this assumption may be wrong and will definitely affect the forecasts. </a:t>
            </a:r>
          </a:p>
        </p:txBody>
      </p:sp>
      <p:sp>
        <p:nvSpPr>
          <p:cNvPr id="9" name="Rectangle 8">
            <a:extLst>
              <a:ext uri="{FF2B5EF4-FFF2-40B4-BE49-F238E27FC236}">
                <a16:creationId xmlns:a16="http://schemas.microsoft.com/office/drawing/2014/main" id="{E7FD93A2-0846-2D45-BEC2-D965B1B12D45}"/>
              </a:ext>
            </a:extLst>
          </p:cNvPr>
          <p:cNvSpPr/>
          <p:nvPr/>
        </p:nvSpPr>
        <p:spPr>
          <a:xfrm>
            <a:off x="808567" y="7177980"/>
            <a:ext cx="7391400" cy="307777"/>
          </a:xfrm>
          <a:prstGeom prst="rect">
            <a:avLst/>
          </a:prstGeom>
        </p:spPr>
        <p:txBody>
          <a:bodyPr wrap="square">
            <a:noAutofit/>
          </a:bodyPr>
          <a:lstStyle/>
          <a:p>
            <a:pPr algn="ctr">
              <a:spcBef>
                <a:spcPts val="600"/>
              </a:spcBef>
            </a:pPr>
            <a:r>
              <a:rPr lang="en-US" sz="1400" dirty="0"/>
              <a:t>https://figshare.com/articles/Wikipedia_Clickstream/1305770</a:t>
            </a:r>
          </a:p>
        </p:txBody>
      </p:sp>
      <p:sp>
        <p:nvSpPr>
          <p:cNvPr id="5" name="Title 4"/>
          <p:cNvSpPr>
            <a:spLocks noGrp="1"/>
          </p:cNvSpPr>
          <p:nvPr>
            <p:ph type="title"/>
          </p:nvPr>
        </p:nvSpPr>
        <p:spPr/>
        <p:txBody>
          <a:bodyPr>
            <a:noAutofit/>
          </a:bodyPr>
          <a:lstStyle/>
          <a:p>
            <a:pPr>
              <a:spcBef>
                <a:spcPts val="600"/>
              </a:spcBef>
            </a:pPr>
            <a:r>
              <a:rPr lang="en-US" dirty="0"/>
              <a:t>Examples: Canadian Lynx Data</a:t>
            </a:r>
          </a:p>
        </p:txBody>
      </p:sp>
    </p:spTree>
    <p:extLst>
      <p:ext uri="{BB962C8B-B14F-4D97-AF65-F5344CB8AC3E}">
        <p14:creationId xmlns:p14="http://schemas.microsoft.com/office/powerpoint/2010/main" val="23669133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FD93A2-0846-2D45-BEC2-D965B1B12D45}"/>
              </a:ext>
            </a:extLst>
          </p:cNvPr>
          <p:cNvSpPr/>
          <p:nvPr/>
        </p:nvSpPr>
        <p:spPr>
          <a:xfrm>
            <a:off x="808567" y="7177980"/>
            <a:ext cx="7391400" cy="307777"/>
          </a:xfrm>
          <a:prstGeom prst="rect">
            <a:avLst/>
          </a:prstGeom>
        </p:spPr>
        <p:txBody>
          <a:bodyPr wrap="square">
            <a:spAutoFit/>
          </a:bodyPr>
          <a:lstStyle/>
          <a:p>
            <a:pPr algn="ctr">
              <a:spcBef>
                <a:spcPts val="600"/>
              </a:spcBef>
            </a:pPr>
            <a:r>
              <a:rPr lang="en-US" sz="1400" dirty="0"/>
              <a:t>https://figshare.com/articles/Wikipedia_Clickstream/1305770</a:t>
            </a:r>
          </a:p>
        </p:txBody>
      </p:sp>
      <p:pic>
        <p:nvPicPr>
          <p:cNvPr id="10" name="Picture 9">
            <a:extLst>
              <a:ext uri="{FF2B5EF4-FFF2-40B4-BE49-F238E27FC236}">
                <a16:creationId xmlns:a16="http://schemas.microsoft.com/office/drawing/2014/main" id="{9AF930CF-197A-FD48-A2C9-ACA7270FD7FC}"/>
              </a:ext>
            </a:extLst>
          </p:cNvPr>
          <p:cNvPicPr>
            <a:picLocks noChangeAspect="1"/>
          </p:cNvPicPr>
          <p:nvPr/>
        </p:nvPicPr>
        <p:blipFill rotWithShape="1">
          <a:blip r:embed="rId2"/>
          <a:srcRect l="1336"/>
          <a:stretch/>
        </p:blipFill>
        <p:spPr>
          <a:xfrm>
            <a:off x="6289040" y="1241525"/>
            <a:ext cx="2397760" cy="1789674"/>
          </a:xfrm>
          <a:prstGeom prst="rect">
            <a:avLst/>
          </a:prstGeom>
        </p:spPr>
      </p:pic>
      <p:pic>
        <p:nvPicPr>
          <p:cNvPr id="11" name="Picture 10">
            <a:extLst>
              <a:ext uri="{FF2B5EF4-FFF2-40B4-BE49-F238E27FC236}">
                <a16:creationId xmlns:a16="http://schemas.microsoft.com/office/drawing/2014/main" id="{8E4CA074-E8D3-4E49-8128-1A3A5A773264}"/>
              </a:ext>
            </a:extLst>
          </p:cNvPr>
          <p:cNvPicPr>
            <a:picLocks noChangeAspect="1"/>
          </p:cNvPicPr>
          <p:nvPr/>
        </p:nvPicPr>
        <p:blipFill>
          <a:blip r:embed="rId3"/>
          <a:stretch>
            <a:fillRect/>
          </a:stretch>
        </p:blipFill>
        <p:spPr>
          <a:xfrm>
            <a:off x="6553200" y="3048000"/>
            <a:ext cx="1873800" cy="1127832"/>
          </a:xfrm>
          <a:prstGeom prst="rect">
            <a:avLst/>
          </a:prstGeom>
        </p:spPr>
      </p:pic>
      <p:pic>
        <p:nvPicPr>
          <p:cNvPr id="12" name="Picture 11">
            <a:extLst>
              <a:ext uri="{FF2B5EF4-FFF2-40B4-BE49-F238E27FC236}">
                <a16:creationId xmlns:a16="http://schemas.microsoft.com/office/drawing/2014/main" id="{780BF353-5424-874B-BE9C-D9C385A354A0}"/>
              </a:ext>
            </a:extLst>
          </p:cNvPr>
          <p:cNvPicPr>
            <a:picLocks noChangeAspect="1"/>
          </p:cNvPicPr>
          <p:nvPr/>
        </p:nvPicPr>
        <p:blipFill>
          <a:blip r:embed="rId4"/>
          <a:stretch>
            <a:fillRect/>
          </a:stretch>
        </p:blipFill>
        <p:spPr>
          <a:xfrm>
            <a:off x="4867275" y="4485438"/>
            <a:ext cx="4276725" cy="832536"/>
          </a:xfrm>
          <a:prstGeom prst="rect">
            <a:avLst/>
          </a:prstGeom>
        </p:spPr>
      </p:pic>
      <p:pic>
        <p:nvPicPr>
          <p:cNvPr id="13" name="Picture 12">
            <a:extLst>
              <a:ext uri="{FF2B5EF4-FFF2-40B4-BE49-F238E27FC236}">
                <a16:creationId xmlns:a16="http://schemas.microsoft.com/office/drawing/2014/main" id="{1265A3FB-A0A7-6249-A815-6C929DB98D42}"/>
              </a:ext>
            </a:extLst>
          </p:cNvPr>
          <p:cNvPicPr>
            <a:picLocks noChangeAspect="1"/>
          </p:cNvPicPr>
          <p:nvPr/>
        </p:nvPicPr>
        <p:blipFill rotWithShape="1">
          <a:blip r:embed="rId5"/>
          <a:srcRect l="3024" t="3331" b="6586"/>
          <a:stretch/>
        </p:blipFill>
        <p:spPr>
          <a:xfrm>
            <a:off x="6324600" y="4953001"/>
            <a:ext cx="2443163" cy="1671320"/>
          </a:xfrm>
          <a:prstGeom prst="rect">
            <a:avLst/>
          </a:prstGeom>
        </p:spPr>
      </p:pic>
      <p:sp>
        <p:nvSpPr>
          <p:cNvPr id="5" name="Title 4"/>
          <p:cNvSpPr>
            <a:spLocks noGrp="1"/>
          </p:cNvSpPr>
          <p:nvPr>
            <p:ph type="title"/>
          </p:nvPr>
        </p:nvSpPr>
        <p:spPr/>
        <p:txBody>
          <a:bodyPr/>
          <a:lstStyle/>
          <a:p>
            <a:pPr>
              <a:spcBef>
                <a:spcPts val="600"/>
              </a:spcBef>
            </a:pPr>
            <a:r>
              <a:rPr lang="en-US" dirty="0"/>
              <a:t>Examples: Canadian Lynx Data</a:t>
            </a:r>
          </a:p>
        </p:txBody>
      </p:sp>
      <p:sp>
        <p:nvSpPr>
          <p:cNvPr id="14" name="TextBox 13">
            <a:extLst>
              <a:ext uri="{FF2B5EF4-FFF2-40B4-BE49-F238E27FC236}">
                <a16:creationId xmlns:a16="http://schemas.microsoft.com/office/drawing/2014/main" id="{7548B286-085B-9645-8468-F2EE1484CA70}"/>
              </a:ext>
            </a:extLst>
          </p:cNvPr>
          <p:cNvSpPr txBox="1"/>
          <p:nvPr/>
        </p:nvSpPr>
        <p:spPr>
          <a:xfrm>
            <a:off x="457199" y="1600200"/>
            <a:ext cx="5791201" cy="4648200"/>
          </a:xfrm>
          <a:prstGeom prst="rect">
            <a:avLst/>
          </a:prstGeom>
          <a:noFill/>
        </p:spPr>
        <p:txBody>
          <a:bodyPr wrap="square" rtlCol="0">
            <a:noAutofit/>
          </a:bodyPr>
          <a:lstStyle/>
          <a:p>
            <a:pPr marL="342900" indent="-342900">
              <a:spcBef>
                <a:spcPts val="600"/>
              </a:spcBef>
              <a:buAutoNum type="arabicPeriod"/>
            </a:pPr>
            <a:r>
              <a:rPr lang="en-US" dirty="0"/>
              <a:t>Visualize/plot the data.</a:t>
            </a:r>
          </a:p>
          <a:p>
            <a:pPr marL="682625" lvl="1">
              <a:spcBef>
                <a:spcPts val="600"/>
              </a:spcBef>
            </a:pPr>
            <a:r>
              <a:rPr lang="en-US" sz="1600" i="1" dirty="0"/>
              <a:t>data(llynx)</a:t>
            </a:r>
            <a:br>
              <a:rPr lang="en-US" sz="1600" i="1" dirty="0"/>
            </a:br>
            <a:r>
              <a:rPr lang="en-US" sz="1600" i="1" dirty="0"/>
              <a:t>plotts.wge(llynx)</a:t>
            </a:r>
          </a:p>
          <a:p>
            <a:pPr marL="682625" lvl="1">
              <a:spcBef>
                <a:spcPts val="600"/>
              </a:spcBef>
            </a:pPr>
            <a:endParaRPr lang="en-US" dirty="0"/>
          </a:p>
          <a:p>
            <a:pPr marL="342900" indent="-342900">
              <a:spcBef>
                <a:spcPts val="600"/>
              </a:spcBef>
              <a:buFont typeface="+mj-lt"/>
              <a:buAutoNum type="arabicPeriod"/>
            </a:pPr>
            <a:r>
              <a:rPr lang="en-US" dirty="0"/>
              <a:t>Use aic.wge() or aic5.wge() to identify estimates of </a:t>
            </a:r>
            <a:r>
              <a:rPr lang="en-US" i="1" dirty="0"/>
              <a:t>p</a:t>
            </a:r>
            <a:r>
              <a:rPr lang="en-US" dirty="0"/>
              <a:t> and </a:t>
            </a:r>
            <a:r>
              <a:rPr lang="en-US" i="1" dirty="0"/>
              <a:t>q</a:t>
            </a:r>
            <a:r>
              <a:rPr lang="en-US" dirty="0"/>
              <a:t>.</a:t>
            </a:r>
          </a:p>
          <a:p>
            <a:pPr marL="682625" lvl="1">
              <a:spcBef>
                <a:spcPts val="600"/>
              </a:spcBef>
            </a:pPr>
            <a:r>
              <a:rPr lang="en-US" sz="1600" i="1" dirty="0"/>
              <a:t>aic5.wge(llynx)</a:t>
            </a:r>
          </a:p>
          <a:p>
            <a:pPr marL="682625" lvl="1">
              <a:spcBef>
                <a:spcPts val="600"/>
              </a:spcBef>
            </a:pPr>
            <a:endParaRPr lang="en-US" sz="1600" i="1" dirty="0"/>
          </a:p>
          <a:p>
            <a:pPr marL="342900" indent="-342900">
              <a:spcBef>
                <a:spcPts val="600"/>
              </a:spcBef>
              <a:buFont typeface="+mj-lt"/>
              <a:buAutoNum type="arabicPeriod"/>
            </a:pPr>
            <a:r>
              <a:rPr lang="en-US" dirty="0"/>
              <a:t>Use the estimate of </a:t>
            </a:r>
            <a:r>
              <a:rPr lang="en-US" i="1" dirty="0"/>
              <a:t>p</a:t>
            </a:r>
            <a:r>
              <a:rPr lang="en-US" dirty="0"/>
              <a:t> and </a:t>
            </a:r>
            <a:r>
              <a:rPr lang="en-US" i="1" dirty="0"/>
              <a:t>q</a:t>
            </a:r>
            <a:r>
              <a:rPr lang="en-US" dirty="0"/>
              <a:t> to get estimates of the phis and thetas.</a:t>
            </a:r>
          </a:p>
          <a:p>
            <a:pPr marL="682625" lvl="1">
              <a:spcBef>
                <a:spcPts val="600"/>
              </a:spcBef>
            </a:pPr>
            <a:r>
              <a:rPr lang="en-US" sz="1600" i="1" dirty="0"/>
              <a:t>est = </a:t>
            </a:r>
            <a:r>
              <a:rPr lang="en-US" sz="1600" i="1" dirty="0" err="1"/>
              <a:t>est.arma.wge</a:t>
            </a:r>
            <a:r>
              <a:rPr lang="en-US" sz="1600" i="1" dirty="0"/>
              <a:t>(llynx, p = 4, q = 1)</a:t>
            </a:r>
          </a:p>
          <a:p>
            <a:pPr marL="682625" lvl="1">
              <a:spcBef>
                <a:spcPts val="600"/>
              </a:spcBef>
            </a:pPr>
            <a:endParaRPr lang="en-US" dirty="0"/>
          </a:p>
          <a:p>
            <a:pPr marL="342900" indent="-342900">
              <a:spcBef>
                <a:spcPts val="600"/>
              </a:spcBef>
              <a:buFont typeface="+mj-lt"/>
              <a:buAutoNum type="arabicPeriod"/>
            </a:pPr>
            <a:r>
              <a:rPr lang="en-US" dirty="0"/>
              <a:t>Use the estimated model to forecast and so on. </a:t>
            </a:r>
            <a:endParaRPr lang="en-US" b="1" dirty="0">
              <a:solidFill>
                <a:srgbClr val="0000FF"/>
              </a:solidFill>
            </a:endParaRPr>
          </a:p>
          <a:p>
            <a:pPr marL="682625" lvl="1">
              <a:spcBef>
                <a:spcPts val="600"/>
              </a:spcBef>
            </a:pPr>
            <a:r>
              <a:rPr lang="en-US" sz="1600" dirty="0"/>
              <a:t>fore.arma.wge(llynx, phi = est$phi, theta = est$theta, n.ahead = 24)</a:t>
            </a:r>
          </a:p>
        </p:txBody>
      </p:sp>
    </p:spTree>
    <p:extLst>
      <p:ext uri="{BB962C8B-B14F-4D97-AF65-F5344CB8AC3E}">
        <p14:creationId xmlns:p14="http://schemas.microsoft.com/office/powerpoint/2010/main" val="195961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500"/>
                                        <p:tgtEl>
                                          <p:spTgt spid="1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3" end="3"/>
                                            </p:txEl>
                                          </p:spTgt>
                                        </p:tgtEl>
                                        <p:attrNameLst>
                                          <p:attrName>style.visibility</p:attrName>
                                        </p:attrNameLst>
                                      </p:cBhvr>
                                      <p:to>
                                        <p:strVal val="visible"/>
                                      </p:to>
                                    </p:set>
                                    <p:animEffect transition="in" filter="fade">
                                      <p:cBhvr>
                                        <p:cTn id="20" dur="500"/>
                                        <p:tgtEl>
                                          <p:spTgt spid="1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Effect transition="in" filter="fade">
                                      <p:cBhvr>
                                        <p:cTn id="23" dur="500"/>
                                        <p:tgtEl>
                                          <p:spTgt spid="1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xEl>
                                              <p:pRg st="6" end="6"/>
                                            </p:txEl>
                                          </p:spTgt>
                                        </p:tgtEl>
                                        <p:attrNameLst>
                                          <p:attrName>style.visibility</p:attrName>
                                        </p:attrNameLst>
                                      </p:cBhvr>
                                      <p:to>
                                        <p:strVal val="visible"/>
                                      </p:to>
                                    </p:set>
                                    <p:animEffect transition="in" filter="fade">
                                      <p:cBhvr>
                                        <p:cTn id="33" dur="500"/>
                                        <p:tgtEl>
                                          <p:spTgt spid="14">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4">
                                            <p:txEl>
                                              <p:pRg st="7" end="7"/>
                                            </p:txEl>
                                          </p:spTgt>
                                        </p:tgtEl>
                                        <p:attrNameLst>
                                          <p:attrName>style.visibility</p:attrName>
                                        </p:attrNameLst>
                                      </p:cBhvr>
                                      <p:to>
                                        <p:strVal val="visible"/>
                                      </p:to>
                                    </p:set>
                                    <p:animEffect transition="in" filter="fade">
                                      <p:cBhvr>
                                        <p:cTn id="36" dur="500"/>
                                        <p:tgtEl>
                                          <p:spTgt spid="1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4">
                                            <p:txEl>
                                              <p:pRg st="9" end="9"/>
                                            </p:txEl>
                                          </p:spTgt>
                                        </p:tgtEl>
                                        <p:attrNameLst>
                                          <p:attrName>style.visibility</p:attrName>
                                        </p:attrNameLst>
                                      </p:cBhvr>
                                      <p:to>
                                        <p:strVal val="visible"/>
                                      </p:to>
                                    </p:set>
                                    <p:animEffect transition="in" filter="fade">
                                      <p:cBhvr>
                                        <p:cTn id="46" dur="500"/>
                                        <p:tgtEl>
                                          <p:spTgt spid="14">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4">
                                            <p:txEl>
                                              <p:pRg st="10" end="10"/>
                                            </p:txEl>
                                          </p:spTgt>
                                        </p:tgtEl>
                                        <p:attrNameLst>
                                          <p:attrName>style.visibility</p:attrName>
                                        </p:attrNameLst>
                                      </p:cBhvr>
                                      <p:to>
                                        <p:strVal val="visible"/>
                                      </p:to>
                                    </p:set>
                                    <p:animEffect transition="in" filter="fade">
                                      <p:cBhvr>
                                        <p:cTn id="49" dur="500"/>
                                        <p:tgtEl>
                                          <p:spTgt spid="14">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FD93A2-0846-2D45-BEC2-D965B1B12D45}"/>
              </a:ext>
            </a:extLst>
          </p:cNvPr>
          <p:cNvSpPr/>
          <p:nvPr/>
        </p:nvSpPr>
        <p:spPr>
          <a:xfrm>
            <a:off x="808567" y="7177980"/>
            <a:ext cx="7391400" cy="307777"/>
          </a:xfrm>
          <a:prstGeom prst="rect">
            <a:avLst/>
          </a:prstGeom>
        </p:spPr>
        <p:txBody>
          <a:bodyPr wrap="square">
            <a:spAutoFit/>
          </a:bodyPr>
          <a:lstStyle/>
          <a:p>
            <a:pPr algn="ctr">
              <a:spcBef>
                <a:spcPts val="600"/>
              </a:spcBef>
            </a:pPr>
            <a:r>
              <a:rPr lang="en-US" sz="1400" dirty="0"/>
              <a:t>https://figshare.com/articles/Wikipedia_Clickstream/1305770</a:t>
            </a:r>
          </a:p>
        </p:txBody>
      </p:sp>
      <p:pic>
        <p:nvPicPr>
          <p:cNvPr id="10" name="Picture 9">
            <a:extLst>
              <a:ext uri="{FF2B5EF4-FFF2-40B4-BE49-F238E27FC236}">
                <a16:creationId xmlns:a16="http://schemas.microsoft.com/office/drawing/2014/main" id="{9AF930CF-197A-FD48-A2C9-ACA7270FD7FC}"/>
              </a:ext>
            </a:extLst>
          </p:cNvPr>
          <p:cNvPicPr>
            <a:picLocks noChangeAspect="1"/>
          </p:cNvPicPr>
          <p:nvPr/>
        </p:nvPicPr>
        <p:blipFill rotWithShape="1">
          <a:blip r:embed="rId2"/>
          <a:srcRect l="1336"/>
          <a:stretch/>
        </p:blipFill>
        <p:spPr>
          <a:xfrm>
            <a:off x="6289040" y="1241525"/>
            <a:ext cx="2397760" cy="1789674"/>
          </a:xfrm>
          <a:prstGeom prst="rect">
            <a:avLst/>
          </a:prstGeom>
        </p:spPr>
      </p:pic>
      <p:sp>
        <p:nvSpPr>
          <p:cNvPr id="5" name="Title 4"/>
          <p:cNvSpPr>
            <a:spLocks noGrp="1"/>
          </p:cNvSpPr>
          <p:nvPr>
            <p:ph type="title"/>
          </p:nvPr>
        </p:nvSpPr>
        <p:spPr/>
        <p:txBody>
          <a:bodyPr/>
          <a:lstStyle/>
          <a:p>
            <a:pPr>
              <a:spcBef>
                <a:spcPts val="600"/>
              </a:spcBef>
            </a:pPr>
            <a:r>
              <a:rPr lang="en-US" dirty="0"/>
              <a:t>Examples: Canadian Lynx Data</a:t>
            </a:r>
          </a:p>
        </p:txBody>
      </p:sp>
      <p:sp>
        <p:nvSpPr>
          <p:cNvPr id="14" name="TextBox 13">
            <a:extLst>
              <a:ext uri="{FF2B5EF4-FFF2-40B4-BE49-F238E27FC236}">
                <a16:creationId xmlns:a16="http://schemas.microsoft.com/office/drawing/2014/main" id="{7548B286-085B-9645-8468-F2EE1484CA70}"/>
              </a:ext>
            </a:extLst>
          </p:cNvPr>
          <p:cNvSpPr txBox="1"/>
          <p:nvPr/>
        </p:nvSpPr>
        <p:spPr>
          <a:xfrm>
            <a:off x="457199" y="1600200"/>
            <a:ext cx="5791201" cy="4648200"/>
          </a:xfrm>
          <a:prstGeom prst="rect">
            <a:avLst/>
          </a:prstGeom>
          <a:noFill/>
        </p:spPr>
        <p:txBody>
          <a:bodyPr wrap="square" rtlCol="0">
            <a:noAutofit/>
          </a:bodyPr>
          <a:lstStyle/>
          <a:p>
            <a:pPr marL="342900" indent="-342900">
              <a:spcBef>
                <a:spcPts val="600"/>
              </a:spcBef>
              <a:buAutoNum type="arabicPeriod"/>
            </a:pPr>
            <a:r>
              <a:rPr lang="en-US" dirty="0"/>
              <a:t>Visualize/plot the data.</a:t>
            </a:r>
          </a:p>
          <a:p>
            <a:pPr marL="682625" lvl="1">
              <a:spcBef>
                <a:spcPts val="600"/>
              </a:spcBef>
            </a:pPr>
            <a:r>
              <a:rPr lang="en-US" sz="1600" i="1" dirty="0"/>
              <a:t>data(llynx)</a:t>
            </a:r>
            <a:br>
              <a:rPr lang="en-US" sz="1600" i="1" dirty="0"/>
            </a:br>
            <a:r>
              <a:rPr lang="en-US" sz="1600" i="1" dirty="0"/>
              <a:t>plotts.wge(llynx)</a:t>
            </a:r>
          </a:p>
          <a:p>
            <a:pPr marL="682625" lvl="1">
              <a:spcBef>
                <a:spcPts val="600"/>
              </a:spcBef>
            </a:pPr>
            <a:endParaRPr lang="en-US" dirty="0"/>
          </a:p>
          <a:p>
            <a:pPr marL="342900" indent="-342900">
              <a:spcBef>
                <a:spcPts val="600"/>
              </a:spcBef>
              <a:buFont typeface="+mj-lt"/>
              <a:buAutoNum type="arabicPeriod"/>
            </a:pPr>
            <a:r>
              <a:rPr lang="en-US" dirty="0"/>
              <a:t>Use aic.wge() or aic5.wge() to identify estimates of </a:t>
            </a:r>
            <a:r>
              <a:rPr lang="en-US" i="1" dirty="0"/>
              <a:t>p</a:t>
            </a:r>
            <a:r>
              <a:rPr lang="en-US" dirty="0"/>
              <a:t> and </a:t>
            </a:r>
            <a:r>
              <a:rPr lang="en-US" i="1" dirty="0"/>
              <a:t>q</a:t>
            </a:r>
            <a:r>
              <a:rPr lang="en-US" dirty="0"/>
              <a:t>.</a:t>
            </a:r>
          </a:p>
          <a:p>
            <a:pPr marL="682625" lvl="1">
              <a:spcBef>
                <a:spcPts val="600"/>
              </a:spcBef>
            </a:pPr>
            <a:r>
              <a:rPr lang="en-US" sz="1600" i="1" dirty="0"/>
              <a:t>aic5.wge(</a:t>
            </a:r>
            <a:r>
              <a:rPr lang="en-US" sz="1600" i="1" dirty="0" err="1"/>
              <a:t>llynx</a:t>
            </a:r>
            <a:r>
              <a:rPr lang="en-US" sz="1600" i="1" dirty="0"/>
              <a:t>, p = 0:15, q = 0:2)</a:t>
            </a:r>
          </a:p>
          <a:p>
            <a:pPr marL="682625" lvl="1">
              <a:spcBef>
                <a:spcPts val="600"/>
              </a:spcBef>
            </a:pPr>
            <a:endParaRPr lang="en-US" sz="1600" i="1" dirty="0"/>
          </a:p>
          <a:p>
            <a:pPr marL="342900" indent="-342900">
              <a:spcBef>
                <a:spcPts val="600"/>
              </a:spcBef>
              <a:buFont typeface="+mj-lt"/>
              <a:buAutoNum type="arabicPeriod"/>
            </a:pPr>
            <a:r>
              <a:rPr lang="en-US" dirty="0"/>
              <a:t>Use the estimate of </a:t>
            </a:r>
            <a:r>
              <a:rPr lang="en-US" i="1" dirty="0"/>
              <a:t>p</a:t>
            </a:r>
            <a:r>
              <a:rPr lang="en-US" dirty="0"/>
              <a:t> and </a:t>
            </a:r>
            <a:r>
              <a:rPr lang="en-US" i="1" dirty="0"/>
              <a:t>q</a:t>
            </a:r>
            <a:r>
              <a:rPr lang="en-US" dirty="0"/>
              <a:t> to get estimates of the phis and thetas.</a:t>
            </a:r>
          </a:p>
          <a:p>
            <a:pPr marL="682625" lvl="1">
              <a:spcBef>
                <a:spcPts val="600"/>
              </a:spcBef>
            </a:pPr>
            <a:r>
              <a:rPr lang="en-US" sz="1600" i="1" dirty="0"/>
              <a:t>est = </a:t>
            </a:r>
            <a:r>
              <a:rPr lang="en-US" sz="1600" i="1" dirty="0" err="1"/>
              <a:t>est.arma.wge</a:t>
            </a:r>
            <a:r>
              <a:rPr lang="en-US" sz="1600" i="1" dirty="0"/>
              <a:t>(llynx, p = 11, q = 0)</a:t>
            </a:r>
          </a:p>
          <a:p>
            <a:pPr marL="682625" lvl="1">
              <a:spcBef>
                <a:spcPts val="600"/>
              </a:spcBef>
            </a:pPr>
            <a:endParaRPr lang="en-US" dirty="0"/>
          </a:p>
          <a:p>
            <a:pPr marL="342900" indent="-342900">
              <a:spcBef>
                <a:spcPts val="600"/>
              </a:spcBef>
              <a:buFont typeface="+mj-lt"/>
              <a:buAutoNum type="arabicPeriod"/>
            </a:pPr>
            <a:r>
              <a:rPr lang="en-US" dirty="0"/>
              <a:t>Use the estimated model to forecast and so on. </a:t>
            </a:r>
            <a:endParaRPr lang="en-US" b="1" dirty="0">
              <a:solidFill>
                <a:srgbClr val="0000FF"/>
              </a:solidFill>
            </a:endParaRPr>
          </a:p>
          <a:p>
            <a:pPr marL="682625" lvl="1">
              <a:spcBef>
                <a:spcPts val="600"/>
              </a:spcBef>
            </a:pPr>
            <a:r>
              <a:rPr lang="en-US" sz="1600" dirty="0"/>
              <a:t>fore.arma.wge(llynx, phi = est$phi, theta = est$theta, n.ahead = 24)</a:t>
            </a:r>
          </a:p>
        </p:txBody>
      </p:sp>
      <p:pic>
        <p:nvPicPr>
          <p:cNvPr id="2" name="Picture 1">
            <a:extLst>
              <a:ext uri="{FF2B5EF4-FFF2-40B4-BE49-F238E27FC236}">
                <a16:creationId xmlns:a16="http://schemas.microsoft.com/office/drawing/2014/main" id="{296BC623-B3EE-9440-86D1-B25ADD92C4F2}"/>
              </a:ext>
            </a:extLst>
          </p:cNvPr>
          <p:cNvPicPr>
            <a:picLocks noChangeAspect="1"/>
          </p:cNvPicPr>
          <p:nvPr/>
        </p:nvPicPr>
        <p:blipFill>
          <a:blip r:embed="rId3"/>
          <a:stretch>
            <a:fillRect/>
          </a:stretch>
        </p:blipFill>
        <p:spPr>
          <a:xfrm>
            <a:off x="6477000" y="3117164"/>
            <a:ext cx="2397972" cy="1454836"/>
          </a:xfrm>
          <a:prstGeom prst="rect">
            <a:avLst/>
          </a:prstGeom>
        </p:spPr>
      </p:pic>
      <p:pic>
        <p:nvPicPr>
          <p:cNvPr id="3" name="Picture 2">
            <a:extLst>
              <a:ext uri="{FF2B5EF4-FFF2-40B4-BE49-F238E27FC236}">
                <a16:creationId xmlns:a16="http://schemas.microsoft.com/office/drawing/2014/main" id="{A38A51C3-4737-0645-9B1C-ADC7C55F54A5}"/>
              </a:ext>
            </a:extLst>
          </p:cNvPr>
          <p:cNvPicPr>
            <a:picLocks noChangeAspect="1"/>
          </p:cNvPicPr>
          <p:nvPr/>
        </p:nvPicPr>
        <p:blipFill>
          <a:blip r:embed="rId4"/>
          <a:stretch>
            <a:fillRect/>
          </a:stretch>
        </p:blipFill>
        <p:spPr>
          <a:xfrm>
            <a:off x="429208" y="5064507"/>
            <a:ext cx="5666792" cy="421893"/>
          </a:xfrm>
          <a:prstGeom prst="rect">
            <a:avLst/>
          </a:prstGeom>
        </p:spPr>
      </p:pic>
      <p:pic>
        <p:nvPicPr>
          <p:cNvPr id="4" name="Picture 3">
            <a:extLst>
              <a:ext uri="{FF2B5EF4-FFF2-40B4-BE49-F238E27FC236}">
                <a16:creationId xmlns:a16="http://schemas.microsoft.com/office/drawing/2014/main" id="{31ACD542-B1AC-264A-8440-23DDC04390E8}"/>
              </a:ext>
            </a:extLst>
          </p:cNvPr>
          <p:cNvPicPr>
            <a:picLocks noChangeAspect="1"/>
          </p:cNvPicPr>
          <p:nvPr/>
        </p:nvPicPr>
        <p:blipFill>
          <a:blip r:embed="rId5"/>
          <a:stretch>
            <a:fillRect/>
          </a:stretch>
        </p:blipFill>
        <p:spPr>
          <a:xfrm>
            <a:off x="6289040" y="4598640"/>
            <a:ext cx="2400300" cy="2114550"/>
          </a:xfrm>
          <a:prstGeom prst="rect">
            <a:avLst/>
          </a:prstGeom>
        </p:spPr>
      </p:pic>
    </p:spTree>
    <p:extLst>
      <p:ext uri="{BB962C8B-B14F-4D97-AF65-F5344CB8AC3E}">
        <p14:creationId xmlns:p14="http://schemas.microsoft.com/office/powerpoint/2010/main" val="190018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500"/>
                                        <p:tgtEl>
                                          <p:spTgt spid="1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3" end="3"/>
                                            </p:txEl>
                                          </p:spTgt>
                                        </p:tgtEl>
                                        <p:attrNameLst>
                                          <p:attrName>style.visibility</p:attrName>
                                        </p:attrNameLst>
                                      </p:cBhvr>
                                      <p:to>
                                        <p:strVal val="visible"/>
                                      </p:to>
                                    </p:set>
                                    <p:animEffect transition="in" filter="fade">
                                      <p:cBhvr>
                                        <p:cTn id="20" dur="500"/>
                                        <p:tgtEl>
                                          <p:spTgt spid="1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Effect transition="in" filter="fade">
                                      <p:cBhvr>
                                        <p:cTn id="23" dur="500"/>
                                        <p:tgtEl>
                                          <p:spTgt spid="1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animEffect transition="in" filter="fade">
                                      <p:cBhvr>
                                        <p:cTn id="31" dur="500"/>
                                        <p:tgtEl>
                                          <p:spTgt spid="14">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xEl>
                                              <p:pRg st="7" end="7"/>
                                            </p:txEl>
                                          </p:spTgt>
                                        </p:tgtEl>
                                        <p:attrNameLst>
                                          <p:attrName>style.visibility</p:attrName>
                                        </p:attrNameLst>
                                      </p:cBhvr>
                                      <p:to>
                                        <p:strVal val="visible"/>
                                      </p:to>
                                    </p:set>
                                    <p:animEffect transition="in" filter="fade">
                                      <p:cBhvr>
                                        <p:cTn id="34" dur="500"/>
                                        <p:tgtEl>
                                          <p:spTgt spid="14">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xEl>
                                              <p:pRg st="9" end="9"/>
                                            </p:txEl>
                                          </p:spTgt>
                                        </p:tgtEl>
                                        <p:attrNameLst>
                                          <p:attrName>style.visibility</p:attrName>
                                        </p:attrNameLst>
                                      </p:cBhvr>
                                      <p:to>
                                        <p:strVal val="visible"/>
                                      </p:to>
                                    </p:set>
                                    <p:animEffect transition="in" filter="fade">
                                      <p:cBhvr>
                                        <p:cTn id="42" dur="500"/>
                                        <p:tgtEl>
                                          <p:spTgt spid="14">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xEl>
                                              <p:pRg st="10" end="10"/>
                                            </p:txEl>
                                          </p:spTgt>
                                        </p:tgtEl>
                                        <p:attrNameLst>
                                          <p:attrName>style.visibility</p:attrName>
                                        </p:attrNameLst>
                                      </p:cBhvr>
                                      <p:to>
                                        <p:strVal val="visible"/>
                                      </p:to>
                                    </p:set>
                                    <p:animEffect transition="in" filter="fade">
                                      <p:cBhvr>
                                        <p:cTn id="45" dur="500"/>
                                        <p:tgtEl>
                                          <p:spTgt spid="14">
                                            <p:txEl>
                                              <p:pRg st="10" end="10"/>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718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9BA2A-6ADF-8D49-8500-43C6DE6EB44D}"/>
              </a:ext>
            </a:extLst>
          </p:cNvPr>
          <p:cNvSpPr>
            <a:spLocks noGrp="1"/>
          </p:cNvSpPr>
          <p:nvPr>
            <p:ph type="ctrTitle"/>
          </p:nvPr>
        </p:nvSpPr>
        <p:spPr/>
        <p:txBody>
          <a:bodyPr>
            <a:normAutofit/>
          </a:bodyPr>
          <a:lstStyle/>
          <a:p>
            <a:r>
              <a:rPr lang="en-US" dirty="0"/>
              <a:t>Closing Remarks</a:t>
            </a:r>
          </a:p>
        </p:txBody>
      </p:sp>
      <p:sp>
        <p:nvSpPr>
          <p:cNvPr id="3" name="Subtitle 2">
            <a:extLst>
              <a:ext uri="{FF2B5EF4-FFF2-40B4-BE49-F238E27FC236}">
                <a16:creationId xmlns:a16="http://schemas.microsoft.com/office/drawing/2014/main" id="{A0D5A20D-A2E4-0148-BED2-CCE9EF8A7E6B}"/>
              </a:ext>
            </a:extLst>
          </p:cNvPr>
          <p:cNvSpPr>
            <a:spLocks noGrp="1"/>
          </p:cNvSpPr>
          <p:nvPr>
            <p:ph type="subTitle" idx="1"/>
          </p:nvPr>
        </p:nvSpPr>
        <p:spPr/>
        <p:txBody>
          <a:bodyPr/>
          <a:lstStyle/>
          <a:p>
            <a:r>
              <a:rPr lang="en-US" dirty="0"/>
              <a:t>Model Identification and Parameter Estimation</a:t>
            </a:r>
          </a:p>
        </p:txBody>
      </p:sp>
    </p:spTree>
    <p:extLst>
      <p:ext uri="{BB962C8B-B14F-4D97-AF65-F5344CB8AC3E}">
        <p14:creationId xmlns:p14="http://schemas.microsoft.com/office/powerpoint/2010/main" val="9838817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pPr>
              <a:spcBef>
                <a:spcPts val="600"/>
              </a:spcBef>
            </a:pPr>
            <a:r>
              <a:rPr lang="en-US" sz="3200" dirty="0"/>
              <a:t>Closing Remarks Parameter Estimation and Model Identification Summary</a:t>
            </a:r>
          </a:p>
        </p:txBody>
      </p:sp>
      <p:sp>
        <p:nvSpPr>
          <p:cNvPr id="11" name="Content Placeholder 6"/>
          <p:cNvSpPr txBox="1">
            <a:spLocks/>
          </p:cNvSpPr>
          <p:nvPr/>
        </p:nvSpPr>
        <p:spPr>
          <a:xfrm>
            <a:off x="304800" y="1600200"/>
            <a:ext cx="8839200" cy="4525963"/>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a:t>The basic parameter estimation method is maximum likelihood.</a:t>
            </a:r>
          </a:p>
          <a:p>
            <a:pPr lvl="1"/>
            <a:r>
              <a:rPr lang="en-US" sz="2000" dirty="0"/>
              <a:t>Burg estimates have desirable properties for AR models.</a:t>
            </a:r>
          </a:p>
          <a:p>
            <a:pPr lvl="1"/>
            <a:r>
              <a:rPr lang="en-US" sz="2000" dirty="0"/>
              <a:t>We don’t recommend using Yule-Walker estimates.</a:t>
            </a:r>
          </a:p>
          <a:p>
            <a:r>
              <a:rPr lang="en-US" sz="2400" dirty="0"/>
              <a:t>We recommend AIC-type model identification over the Box-Jenkins pattern recognition approaches.</a:t>
            </a:r>
          </a:p>
          <a:p>
            <a:pPr marL="0" indent="0">
              <a:buFont typeface="Arial" charset="0"/>
              <a:buNone/>
            </a:pPr>
            <a:r>
              <a:rPr lang="en-US" sz="2400" b="1" dirty="0"/>
              <a:t>Notes:</a:t>
            </a:r>
          </a:p>
          <a:p>
            <a:r>
              <a:rPr lang="en-US" sz="2400" dirty="0"/>
              <a:t>In this unit, we have discussed parameter estimation and model identification based on </a:t>
            </a:r>
            <a:r>
              <a:rPr lang="en-US" sz="2400" b="1" i="1" dirty="0"/>
              <a:t>stationary models.</a:t>
            </a:r>
          </a:p>
          <a:p>
            <a:r>
              <a:rPr lang="en-US" sz="2400" dirty="0"/>
              <a:t>In the next unit, we will discuss fitting non-stationary ARIMA, seasonal, and signal-plus-noise models.</a:t>
            </a:r>
          </a:p>
          <a:p>
            <a:endParaRPr lang="en-US" sz="2400" dirty="0"/>
          </a:p>
        </p:txBody>
      </p:sp>
    </p:spTree>
    <p:extLst>
      <p:ext uri="{BB962C8B-B14F-4D97-AF65-F5344CB8AC3E}">
        <p14:creationId xmlns:p14="http://schemas.microsoft.com/office/powerpoint/2010/main" val="130486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8734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026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0C42D-6E69-7246-92A1-5C02EAF33A9B}"/>
              </a:ext>
            </a:extLst>
          </p:cNvPr>
          <p:cNvSpPr>
            <a:spLocks noGrp="1"/>
          </p:cNvSpPr>
          <p:nvPr>
            <p:ph type="ctrTitle"/>
          </p:nvPr>
        </p:nvSpPr>
        <p:spPr/>
        <p:txBody>
          <a:bodyPr>
            <a:normAutofit/>
          </a:bodyPr>
          <a:lstStyle/>
          <a:p>
            <a:r>
              <a:rPr lang="en-US" dirty="0" err="1"/>
              <a:t>tswge</a:t>
            </a:r>
            <a:endParaRPr lang="en-US" dirty="0"/>
          </a:p>
        </p:txBody>
      </p:sp>
      <p:sp>
        <p:nvSpPr>
          <p:cNvPr id="3" name="Subtitle 2">
            <a:extLst>
              <a:ext uri="{FF2B5EF4-FFF2-40B4-BE49-F238E27FC236}">
                <a16:creationId xmlns:a16="http://schemas.microsoft.com/office/drawing/2014/main" id="{429F80DC-F302-624A-B67D-384D6ECD65F4}"/>
              </a:ext>
            </a:extLst>
          </p:cNvPr>
          <p:cNvSpPr>
            <a:spLocks noGrp="1"/>
          </p:cNvSpPr>
          <p:nvPr>
            <p:ph type="subTitle" idx="1"/>
          </p:nvPr>
        </p:nvSpPr>
        <p:spPr/>
        <p:txBody>
          <a:bodyPr/>
          <a:lstStyle/>
          <a:p>
            <a:r>
              <a:rPr lang="en-US" dirty="0"/>
              <a:t>Maximum Likelihood Estimation</a:t>
            </a:r>
          </a:p>
        </p:txBody>
      </p:sp>
    </p:spTree>
    <p:extLst>
      <p:ext uri="{BB962C8B-B14F-4D97-AF65-F5344CB8AC3E}">
        <p14:creationId xmlns:p14="http://schemas.microsoft.com/office/powerpoint/2010/main" val="578503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206817"/>
            <a:ext cx="8229600" cy="4431983"/>
          </a:xfrm>
          <a:prstGeom prst="rect">
            <a:avLst/>
          </a:prstGeom>
          <a:noFill/>
        </p:spPr>
        <p:txBody>
          <a:bodyPr wrap="square" rtlCol="0">
            <a:noAutofit/>
          </a:bodyPr>
          <a:lstStyle/>
          <a:p>
            <a:pPr>
              <a:spcBef>
                <a:spcPts val="600"/>
              </a:spcBef>
              <a:spcAft>
                <a:spcPts val="600"/>
              </a:spcAft>
            </a:pPr>
            <a:r>
              <a:rPr lang="en-US" sz="2800" dirty="0">
                <a:latin typeface="Arial" pitchFamily="34" charset="0"/>
                <a:cs typeface="Arial" pitchFamily="34" charset="0"/>
              </a:rPr>
              <a:t>We will generate realizations from AR and ARMA models, and find ML estimates (assuming we know </a:t>
            </a:r>
            <a:r>
              <a:rPr lang="en-US" sz="2800" i="1" dirty="0">
                <a:cs typeface="Times New Roman" panose="02020603050405020304" pitchFamily="18" charset="0"/>
              </a:rPr>
              <a:t>p</a:t>
            </a:r>
            <a:r>
              <a:rPr lang="en-US" sz="2800" dirty="0">
                <a:latin typeface="Arial" pitchFamily="34" charset="0"/>
                <a:cs typeface="Arial" pitchFamily="34" charset="0"/>
              </a:rPr>
              <a:t> and </a:t>
            </a:r>
            <a:r>
              <a:rPr lang="en-US" sz="2800" i="1" dirty="0">
                <a:latin typeface="Arial" pitchFamily="34" charset="0"/>
                <a:cs typeface="Arial" pitchFamily="34" charset="0"/>
              </a:rPr>
              <a:t>q</a:t>
            </a:r>
            <a:r>
              <a:rPr lang="en-US" sz="2800" dirty="0">
                <a:latin typeface="Arial" pitchFamily="34" charset="0"/>
                <a:cs typeface="Arial" pitchFamily="34" charset="0"/>
              </a:rPr>
              <a:t>).</a:t>
            </a:r>
          </a:p>
          <a:p>
            <a:pPr marL="457200" indent="-457200">
              <a:spcBef>
                <a:spcPts val="600"/>
              </a:spcBef>
              <a:spcAft>
                <a:spcPts val="600"/>
              </a:spcAft>
              <a:buFont typeface="Arial" panose="020B0604020202020204" pitchFamily="34" charset="0"/>
              <a:buChar char="•"/>
            </a:pPr>
            <a:r>
              <a:rPr lang="en-US" sz="2800" dirty="0">
                <a:latin typeface="Arial" pitchFamily="34" charset="0"/>
                <a:cs typeface="Arial" pitchFamily="34" charset="0"/>
              </a:rPr>
              <a:t>The key function for ML estimation in an ARMA model is </a:t>
            </a:r>
            <a:r>
              <a:rPr lang="en-US" sz="2800" b="1" dirty="0">
                <a:latin typeface="Arial" pitchFamily="34" charset="0"/>
                <a:cs typeface="Arial" pitchFamily="34" charset="0"/>
              </a:rPr>
              <a:t>est.arma.wge(</a:t>
            </a:r>
            <a:r>
              <a:rPr lang="en-US" sz="2800" b="1" dirty="0" err="1">
                <a:latin typeface="Arial" pitchFamily="34" charset="0"/>
                <a:cs typeface="Arial" pitchFamily="34" charset="0"/>
              </a:rPr>
              <a:t>data,p,q</a:t>
            </a:r>
            <a:r>
              <a:rPr lang="en-US" sz="2800" b="1" dirty="0">
                <a:latin typeface="Arial" pitchFamily="34" charset="0"/>
                <a:cs typeface="Arial" pitchFamily="34" charset="0"/>
              </a:rPr>
              <a:t>).</a:t>
            </a:r>
          </a:p>
          <a:p>
            <a:pPr marL="914400" lvl="1" indent="-457200">
              <a:spcBef>
                <a:spcPts val="600"/>
              </a:spcBef>
              <a:spcAft>
                <a:spcPts val="600"/>
              </a:spcAft>
              <a:buFont typeface="Arial" panose="020B0604020202020204" pitchFamily="34" charset="0"/>
              <a:buChar char="•"/>
            </a:pPr>
            <a:r>
              <a:rPr lang="en-US" sz="2400" dirty="0">
                <a:latin typeface="Arial" pitchFamily="34" charset="0"/>
                <a:cs typeface="Arial" pitchFamily="34" charset="0"/>
              </a:rPr>
              <a:t>Type is ‘</a:t>
            </a:r>
            <a:r>
              <a:rPr lang="en-US" sz="2400" dirty="0" err="1">
                <a:latin typeface="Arial" pitchFamily="34" charset="0"/>
                <a:cs typeface="Arial" pitchFamily="34" charset="0"/>
              </a:rPr>
              <a:t>mle</a:t>
            </a:r>
            <a:r>
              <a:rPr lang="en-US" sz="2400" dirty="0">
                <a:latin typeface="Arial" pitchFamily="34" charset="0"/>
                <a:cs typeface="Arial" pitchFamily="34" charset="0"/>
              </a:rPr>
              <a:t>’ </a:t>
            </a:r>
          </a:p>
          <a:p>
            <a:pPr marL="457200" indent="-457200">
              <a:spcBef>
                <a:spcPts val="600"/>
              </a:spcBef>
              <a:spcAft>
                <a:spcPts val="600"/>
              </a:spcAft>
              <a:buFont typeface="Arial" panose="020B0604020202020204" pitchFamily="34" charset="0"/>
              <a:buChar char="•"/>
            </a:pPr>
            <a:r>
              <a:rPr lang="en-US" sz="2800" dirty="0">
                <a:latin typeface="Arial" pitchFamily="34" charset="0"/>
                <a:cs typeface="Arial" pitchFamily="34" charset="0"/>
              </a:rPr>
              <a:t>If you know that the model is a AR(</a:t>
            </a:r>
            <a:r>
              <a:rPr lang="en-US" sz="2800" i="1" dirty="0">
                <a:latin typeface="Arial" pitchFamily="34" charset="0"/>
                <a:cs typeface="Arial" pitchFamily="34" charset="0"/>
              </a:rPr>
              <a:t>p</a:t>
            </a:r>
            <a:r>
              <a:rPr lang="en-US" sz="2800" dirty="0">
                <a:latin typeface="Arial" pitchFamily="34" charset="0"/>
                <a:cs typeface="Arial" pitchFamily="34" charset="0"/>
              </a:rPr>
              <a:t>) model, then you can also use </a:t>
            </a:r>
            <a:r>
              <a:rPr lang="en-US" sz="2800" b="1" dirty="0">
                <a:latin typeface="Arial" pitchFamily="34" charset="0"/>
                <a:cs typeface="Arial" pitchFamily="34" charset="0"/>
              </a:rPr>
              <a:t>est.ar.wge(data,p,q,type).</a:t>
            </a:r>
          </a:p>
          <a:p>
            <a:pPr marL="914400" lvl="1" indent="-457200">
              <a:spcBef>
                <a:spcPts val="600"/>
              </a:spcBef>
              <a:spcAft>
                <a:spcPts val="600"/>
              </a:spcAft>
              <a:buFont typeface="Arial" panose="020B0604020202020204" pitchFamily="34" charset="0"/>
              <a:buChar char="•"/>
            </a:pPr>
            <a:r>
              <a:rPr lang="en-US" sz="2400" dirty="0">
                <a:latin typeface="Arial" pitchFamily="34" charset="0"/>
                <a:cs typeface="Arial" pitchFamily="34" charset="0"/>
              </a:rPr>
              <a:t>Type can be ‘</a:t>
            </a:r>
            <a:r>
              <a:rPr lang="en-US" sz="2400" dirty="0" err="1">
                <a:latin typeface="Arial" pitchFamily="34" charset="0"/>
                <a:cs typeface="Arial" pitchFamily="34" charset="0"/>
              </a:rPr>
              <a:t>mle</a:t>
            </a:r>
            <a:r>
              <a:rPr lang="en-US" sz="2400" dirty="0">
                <a:latin typeface="Arial" pitchFamily="34" charset="0"/>
                <a:cs typeface="Arial" pitchFamily="34" charset="0"/>
              </a:rPr>
              <a:t>’ (default), ‘</a:t>
            </a:r>
            <a:r>
              <a:rPr lang="en-US" sz="2400" dirty="0" err="1">
                <a:latin typeface="Arial" pitchFamily="34" charset="0"/>
                <a:cs typeface="Arial" pitchFamily="34" charset="0"/>
              </a:rPr>
              <a:t>yw</a:t>
            </a:r>
            <a:r>
              <a:rPr lang="en-US" sz="2400" dirty="0">
                <a:latin typeface="Arial" pitchFamily="34" charset="0"/>
                <a:cs typeface="Arial" pitchFamily="34" charset="0"/>
              </a:rPr>
              <a:t>’, or ‘burg’</a:t>
            </a:r>
          </a:p>
        </p:txBody>
      </p:sp>
    </p:spTree>
    <p:extLst>
      <p:ext uri="{BB962C8B-B14F-4D97-AF65-F5344CB8AC3E}">
        <p14:creationId xmlns:p14="http://schemas.microsoft.com/office/powerpoint/2010/main" val="1714212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082276"/>
            <a:ext cx="8305800" cy="1813324"/>
          </a:xfrm>
          <a:prstGeom prst="rect">
            <a:avLst/>
          </a:prstGeom>
          <a:noFill/>
        </p:spPr>
        <p:txBody>
          <a:bodyPr wrap="square" rtlCol="0">
            <a:noAutofit/>
          </a:bodyPr>
          <a:lstStyle/>
          <a:p>
            <a:r>
              <a:rPr lang="en-US" dirty="0">
                <a:cs typeface="Arial" pitchFamily="34" charset="0"/>
              </a:rPr>
              <a:t>x21=gen.arma.wge(n=100,phi=c(1.6,-.8),theta=.8,vara=5,sn=55)</a:t>
            </a:r>
          </a:p>
          <a:p>
            <a:r>
              <a:rPr lang="en-US" dirty="0">
                <a:cs typeface="Arial" pitchFamily="34" charset="0"/>
              </a:rPr>
              <a:t>x21=x21+50 # gen.arma generates data from a zero </a:t>
            </a:r>
          </a:p>
          <a:p>
            <a:r>
              <a:rPr lang="en-US" dirty="0">
                <a:cs typeface="Arial" pitchFamily="34" charset="0"/>
              </a:rPr>
              <a:t># mean model. We use this strategy to generate the</a:t>
            </a:r>
          </a:p>
          <a:p>
            <a:r>
              <a:rPr lang="en-US" dirty="0">
                <a:cs typeface="Arial" pitchFamily="34" charset="0"/>
              </a:rPr>
              <a:t># AR(2) model with mean 50. </a:t>
            </a:r>
          </a:p>
          <a:p>
            <a:r>
              <a:rPr lang="en-US" dirty="0">
                <a:cs typeface="Arial" pitchFamily="34" charset="0"/>
              </a:rPr>
              <a:t>est.arma.wge(x21,p=2,q=1)</a:t>
            </a:r>
          </a:p>
          <a:p>
            <a:r>
              <a:rPr lang="en-US" dirty="0">
                <a:cs typeface="Arial" pitchFamily="34" charset="0"/>
              </a:rPr>
              <a:t>mean(x21)</a:t>
            </a:r>
          </a:p>
        </p:txBody>
      </p:sp>
      <p:graphicFrame>
        <p:nvGraphicFramePr>
          <p:cNvPr id="4" name="Object 3"/>
          <p:cNvGraphicFramePr>
            <a:graphicFrameLocks noChangeAspect="1"/>
          </p:cNvGraphicFramePr>
          <p:nvPr>
            <p:extLst>
              <p:ext uri="{D42A27DB-BD31-4B8C-83A1-F6EECF244321}">
                <p14:modId xmlns:p14="http://schemas.microsoft.com/office/powerpoint/2010/main" val="192919299"/>
              </p:ext>
            </p:extLst>
          </p:nvPr>
        </p:nvGraphicFramePr>
        <p:xfrm>
          <a:off x="457200" y="457200"/>
          <a:ext cx="7620000" cy="444500"/>
        </p:xfrm>
        <a:graphic>
          <a:graphicData uri="http://schemas.openxmlformats.org/presentationml/2006/ole">
            <mc:AlternateContent xmlns:mc="http://schemas.openxmlformats.org/markup-compatibility/2006">
              <mc:Choice xmlns:v="urn:schemas-microsoft-com:vml" Requires="v">
                <p:oleObj spid="_x0000_s1369" name="Equation" r:id="rId3" imgW="7619760" imgH="444240" progId="Equation.DSMT4">
                  <p:embed/>
                </p:oleObj>
              </mc:Choice>
              <mc:Fallback>
                <p:oleObj name="Equation" r:id="rId3" imgW="7619760" imgH="444240" progId="Equation.DSMT4">
                  <p:embed/>
                  <p:pic>
                    <p:nvPicPr>
                      <p:cNvPr id="4" name="Object 3"/>
                      <p:cNvPicPr/>
                      <p:nvPr/>
                    </p:nvPicPr>
                    <p:blipFill>
                      <a:blip r:embed="rId4"/>
                      <a:stretch>
                        <a:fillRect/>
                      </a:stretch>
                    </p:blipFill>
                    <p:spPr>
                      <a:xfrm>
                        <a:off x="457200" y="457200"/>
                        <a:ext cx="7620000" cy="444500"/>
                      </a:xfrm>
                      <a:prstGeom prst="rect">
                        <a:avLst/>
                      </a:prstGeom>
                      <a:ln w="38100">
                        <a:solidFill>
                          <a:srgbClr val="FF0000"/>
                        </a:solidFill>
                      </a:ln>
                    </p:spPr>
                  </p:pic>
                </p:oleObj>
              </mc:Fallback>
            </mc:AlternateContent>
          </a:graphicData>
        </a:graphic>
      </p:graphicFrame>
      <p:sp>
        <p:nvSpPr>
          <p:cNvPr id="5" name="TextBox 4"/>
          <p:cNvSpPr txBox="1"/>
          <p:nvPr/>
        </p:nvSpPr>
        <p:spPr>
          <a:xfrm>
            <a:off x="457200" y="2971800"/>
            <a:ext cx="8267700" cy="461665"/>
          </a:xfrm>
          <a:prstGeom prst="rect">
            <a:avLst/>
          </a:prstGeom>
          <a:noFill/>
        </p:spPr>
        <p:txBody>
          <a:bodyPr wrap="square" rtlCol="0">
            <a:noAutofit/>
          </a:bodyPr>
          <a:lstStyle/>
          <a:p>
            <a:pPr>
              <a:spcBef>
                <a:spcPts val="600"/>
              </a:spcBef>
            </a:pPr>
            <a:r>
              <a:rPr lang="en-US" sz="2400" dirty="0">
                <a:latin typeface="Arial" pitchFamily="34" charset="0"/>
                <a:cs typeface="Arial" pitchFamily="34" charset="0"/>
              </a:rPr>
              <a:t>Lots of output is generated. Among the output, you will see</a:t>
            </a:r>
          </a:p>
        </p:txBody>
      </p:sp>
      <p:sp>
        <p:nvSpPr>
          <p:cNvPr id="6" name="Rectangle 5"/>
          <p:cNvSpPr/>
          <p:nvPr/>
        </p:nvSpPr>
        <p:spPr>
          <a:xfrm>
            <a:off x="457200" y="3529135"/>
            <a:ext cx="3429000" cy="784830"/>
          </a:xfrm>
          <a:prstGeom prst="rect">
            <a:avLst/>
          </a:prstGeom>
        </p:spPr>
        <p:txBody>
          <a:bodyPr wrap="square">
            <a:noAutofit/>
          </a:bodyPr>
          <a:lstStyle/>
          <a:p>
            <a:pPr>
              <a:spcBef>
                <a:spcPts val="600"/>
              </a:spcBef>
            </a:pPr>
            <a:r>
              <a:rPr lang="en-US" dirty="0"/>
              <a:t>$phi</a:t>
            </a:r>
          </a:p>
          <a:p>
            <a:pPr>
              <a:spcBef>
                <a:spcPts val="600"/>
              </a:spcBef>
            </a:pPr>
            <a:r>
              <a:rPr lang="en-US" dirty="0"/>
              <a:t>[1]  1.6443723 -0.8146435</a:t>
            </a:r>
          </a:p>
        </p:txBody>
      </p:sp>
      <p:sp>
        <p:nvSpPr>
          <p:cNvPr id="7" name="Rectangle 6"/>
          <p:cNvSpPr/>
          <p:nvPr/>
        </p:nvSpPr>
        <p:spPr>
          <a:xfrm>
            <a:off x="457200" y="4396770"/>
            <a:ext cx="3429000" cy="784830"/>
          </a:xfrm>
          <a:prstGeom prst="rect">
            <a:avLst/>
          </a:prstGeom>
        </p:spPr>
        <p:txBody>
          <a:bodyPr wrap="square">
            <a:noAutofit/>
          </a:bodyPr>
          <a:lstStyle/>
          <a:p>
            <a:pPr>
              <a:spcBef>
                <a:spcPts val="600"/>
              </a:spcBef>
            </a:pPr>
            <a:r>
              <a:rPr lang="en-US" dirty="0"/>
              <a:t>$theta</a:t>
            </a:r>
          </a:p>
          <a:p>
            <a:pPr>
              <a:spcBef>
                <a:spcPts val="600"/>
              </a:spcBef>
            </a:pPr>
            <a:r>
              <a:rPr lang="en-US" dirty="0"/>
              <a:t>[1] 0.8699951</a:t>
            </a:r>
          </a:p>
        </p:txBody>
      </p:sp>
      <p:sp>
        <p:nvSpPr>
          <p:cNvPr id="8" name="Rectangle 7"/>
          <p:cNvSpPr/>
          <p:nvPr/>
        </p:nvSpPr>
        <p:spPr>
          <a:xfrm>
            <a:off x="4407665" y="3485801"/>
            <a:ext cx="1942641" cy="784830"/>
          </a:xfrm>
          <a:prstGeom prst="rect">
            <a:avLst/>
          </a:prstGeom>
        </p:spPr>
        <p:txBody>
          <a:bodyPr wrap="square">
            <a:noAutofit/>
          </a:bodyPr>
          <a:lstStyle/>
          <a:p>
            <a:pPr>
              <a:spcBef>
                <a:spcPts val="600"/>
              </a:spcBef>
            </a:pPr>
            <a:r>
              <a:rPr lang="en-US" dirty="0"/>
              <a:t>$avar</a:t>
            </a:r>
          </a:p>
          <a:p>
            <a:pPr>
              <a:spcBef>
                <a:spcPts val="600"/>
              </a:spcBef>
            </a:pPr>
            <a:r>
              <a:rPr lang="en-US" dirty="0"/>
              <a:t>[1] 5.186772</a:t>
            </a:r>
          </a:p>
        </p:txBody>
      </p:sp>
      <p:sp>
        <p:nvSpPr>
          <p:cNvPr id="9" name="Rectangle 8"/>
          <p:cNvSpPr/>
          <p:nvPr/>
        </p:nvSpPr>
        <p:spPr>
          <a:xfrm>
            <a:off x="4407665" y="4396770"/>
            <a:ext cx="2097795" cy="784830"/>
          </a:xfrm>
          <a:prstGeom prst="rect">
            <a:avLst/>
          </a:prstGeom>
        </p:spPr>
        <p:txBody>
          <a:bodyPr wrap="square">
            <a:noAutofit/>
          </a:bodyPr>
          <a:lstStyle/>
          <a:p>
            <a:pPr>
              <a:spcBef>
                <a:spcPts val="600"/>
              </a:spcBef>
            </a:pPr>
            <a:r>
              <a:rPr lang="en-US" dirty="0"/>
              <a:t>&gt; mean(x21)</a:t>
            </a:r>
          </a:p>
          <a:p>
            <a:pPr>
              <a:spcBef>
                <a:spcPts val="600"/>
              </a:spcBef>
            </a:pPr>
            <a:r>
              <a:rPr lang="en-US" dirty="0"/>
              <a:t>[1] 49.9592</a:t>
            </a:r>
          </a:p>
        </p:txBody>
      </p:sp>
      <p:sp>
        <p:nvSpPr>
          <p:cNvPr id="10" name="TextBox 9"/>
          <p:cNvSpPr txBox="1"/>
          <p:nvPr/>
        </p:nvSpPr>
        <p:spPr>
          <a:xfrm>
            <a:off x="457200" y="5402687"/>
            <a:ext cx="4419600" cy="461665"/>
          </a:xfrm>
          <a:prstGeom prst="rect">
            <a:avLst/>
          </a:prstGeom>
          <a:noFill/>
        </p:spPr>
        <p:txBody>
          <a:bodyPr wrap="square" rtlCol="0">
            <a:noAutofit/>
          </a:bodyPr>
          <a:lstStyle/>
          <a:p>
            <a:pPr>
              <a:spcBef>
                <a:spcPts val="600"/>
              </a:spcBef>
            </a:pPr>
            <a:r>
              <a:rPr lang="en-US" sz="2400" dirty="0">
                <a:latin typeface="Arial" pitchFamily="34" charset="0"/>
                <a:cs typeface="Arial" pitchFamily="34" charset="0"/>
              </a:rPr>
              <a:t>The final estimated model is </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5864352"/>
            <a:ext cx="6882384" cy="445008"/>
          </a:xfrm>
          <a:prstGeom prst="rect">
            <a:avLst/>
          </a:prstGeom>
        </p:spPr>
      </p:pic>
    </p:spTree>
    <p:extLst>
      <p:ext uri="{BB962C8B-B14F-4D97-AF65-F5344CB8AC3E}">
        <p14:creationId xmlns:p14="http://schemas.microsoft.com/office/powerpoint/2010/main" val="123041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898755771"/>
              </p:ext>
            </p:extLst>
          </p:nvPr>
        </p:nvGraphicFramePr>
        <p:xfrm>
          <a:off x="457200" y="457200"/>
          <a:ext cx="7023100" cy="444500"/>
        </p:xfrm>
        <a:graphic>
          <a:graphicData uri="http://schemas.openxmlformats.org/presentationml/2006/ole">
            <mc:AlternateContent xmlns:mc="http://schemas.openxmlformats.org/markup-compatibility/2006">
              <mc:Choice xmlns:v="urn:schemas-microsoft-com:vml" Requires="v">
                <p:oleObj spid="_x0000_s2711" name="Equation" r:id="rId3" imgW="7022880" imgH="444240" progId="Equation.DSMT4">
                  <p:embed/>
                </p:oleObj>
              </mc:Choice>
              <mc:Fallback>
                <p:oleObj name="Equation" r:id="rId3" imgW="7022880" imgH="444240" progId="Equation.DSMT4">
                  <p:embed/>
                  <p:pic>
                    <p:nvPicPr>
                      <p:cNvPr id="4" name="Object 3"/>
                      <p:cNvPicPr/>
                      <p:nvPr/>
                    </p:nvPicPr>
                    <p:blipFill>
                      <a:blip r:embed="rId4"/>
                      <a:stretch>
                        <a:fillRect/>
                      </a:stretch>
                    </p:blipFill>
                    <p:spPr>
                      <a:xfrm>
                        <a:off x="457200" y="457200"/>
                        <a:ext cx="7023100" cy="444500"/>
                      </a:xfrm>
                      <a:prstGeom prst="rect">
                        <a:avLst/>
                      </a:prstGeom>
                      <a:ln w="38100">
                        <a:solidFill>
                          <a:srgbClr val="FF0000"/>
                        </a:solidFill>
                      </a:ln>
                    </p:spPr>
                  </p:pic>
                </p:oleObj>
              </mc:Fallback>
            </mc:AlternateContent>
          </a:graphicData>
        </a:graphic>
      </p:graphicFrame>
      <p:sp>
        <p:nvSpPr>
          <p:cNvPr id="13" name="TextBox 12"/>
          <p:cNvSpPr txBox="1"/>
          <p:nvPr/>
        </p:nvSpPr>
        <p:spPr>
          <a:xfrm>
            <a:off x="457200" y="1082276"/>
            <a:ext cx="8305800" cy="1526231"/>
          </a:xfrm>
          <a:prstGeom prst="rect">
            <a:avLst/>
          </a:prstGeom>
          <a:noFill/>
        </p:spPr>
        <p:txBody>
          <a:bodyPr wrap="square" rtlCol="0">
            <a:noAutofit/>
          </a:bodyPr>
          <a:lstStyle/>
          <a:p>
            <a:r>
              <a:rPr lang="en-US" dirty="0">
                <a:cs typeface="Arial" pitchFamily="34" charset="0"/>
              </a:rPr>
              <a:t>x40=gen.arma.wge(n=100,phi=c(0,-.7,.1,-.72),vara=10,sn=72)</a:t>
            </a:r>
          </a:p>
          <a:p>
            <a:r>
              <a:rPr lang="en-US" dirty="0">
                <a:cs typeface="Arial" pitchFamily="34" charset="0"/>
              </a:rPr>
              <a:t>x40=x40+20 </a:t>
            </a:r>
          </a:p>
          <a:p>
            <a:r>
              <a:rPr lang="en-US" dirty="0">
                <a:cs typeface="Arial" pitchFamily="34" charset="0"/>
              </a:rPr>
              <a:t>est.ar.wge(x40,p=4,type='mle')</a:t>
            </a:r>
          </a:p>
          <a:p>
            <a:r>
              <a:rPr lang="en-US" dirty="0">
                <a:cs typeface="Arial" pitchFamily="34" charset="0"/>
              </a:rPr>
              <a:t># or you could use est.arma.wge(x40,p=4)</a:t>
            </a:r>
          </a:p>
          <a:p>
            <a:r>
              <a:rPr lang="en-US" dirty="0">
                <a:cs typeface="Arial" pitchFamily="34" charset="0"/>
              </a:rPr>
              <a:t>mean(x40)</a:t>
            </a:r>
          </a:p>
        </p:txBody>
      </p:sp>
      <p:sp>
        <p:nvSpPr>
          <p:cNvPr id="17" name="TextBox 16"/>
          <p:cNvSpPr txBox="1"/>
          <p:nvPr/>
        </p:nvSpPr>
        <p:spPr>
          <a:xfrm>
            <a:off x="457200" y="2646680"/>
            <a:ext cx="8267700" cy="461665"/>
          </a:xfrm>
          <a:prstGeom prst="rect">
            <a:avLst/>
          </a:prstGeom>
          <a:noFill/>
        </p:spPr>
        <p:txBody>
          <a:bodyPr wrap="square" rtlCol="0">
            <a:noAutofit/>
          </a:bodyPr>
          <a:lstStyle/>
          <a:p>
            <a:pPr>
              <a:spcBef>
                <a:spcPts val="600"/>
              </a:spcBef>
            </a:pPr>
            <a:r>
              <a:rPr lang="en-US" sz="2400" dirty="0">
                <a:latin typeface="Arial" pitchFamily="34" charset="0"/>
                <a:cs typeface="Arial" pitchFamily="34" charset="0"/>
              </a:rPr>
              <a:t>Among the output, you will see</a:t>
            </a:r>
          </a:p>
        </p:txBody>
      </p:sp>
      <p:sp>
        <p:nvSpPr>
          <p:cNvPr id="18" name="Rectangle 17"/>
          <p:cNvSpPr/>
          <p:nvPr/>
        </p:nvSpPr>
        <p:spPr>
          <a:xfrm>
            <a:off x="457200" y="3124200"/>
            <a:ext cx="7696200" cy="784830"/>
          </a:xfrm>
          <a:prstGeom prst="rect">
            <a:avLst/>
          </a:prstGeom>
        </p:spPr>
        <p:txBody>
          <a:bodyPr wrap="square">
            <a:noAutofit/>
          </a:bodyPr>
          <a:lstStyle/>
          <a:p>
            <a:pPr>
              <a:spcBef>
                <a:spcPts val="600"/>
              </a:spcBef>
            </a:pPr>
            <a:r>
              <a:rPr lang="en-US" dirty="0"/>
              <a:t>$phi</a:t>
            </a:r>
          </a:p>
          <a:p>
            <a:pPr>
              <a:spcBef>
                <a:spcPts val="600"/>
              </a:spcBef>
            </a:pPr>
            <a:r>
              <a:rPr lang="en-US" dirty="0"/>
              <a:t>[1]  0.05656755 -0.68759141  0.11266029 -0.68184277</a:t>
            </a:r>
          </a:p>
        </p:txBody>
      </p:sp>
      <p:sp>
        <p:nvSpPr>
          <p:cNvPr id="19" name="Rectangle 18"/>
          <p:cNvSpPr/>
          <p:nvPr/>
        </p:nvSpPr>
        <p:spPr>
          <a:xfrm>
            <a:off x="457200" y="3859835"/>
            <a:ext cx="3429000" cy="784830"/>
          </a:xfrm>
          <a:prstGeom prst="rect">
            <a:avLst/>
          </a:prstGeom>
        </p:spPr>
        <p:txBody>
          <a:bodyPr wrap="square">
            <a:noAutofit/>
          </a:bodyPr>
          <a:lstStyle/>
          <a:p>
            <a:pPr>
              <a:spcBef>
                <a:spcPts val="600"/>
              </a:spcBef>
            </a:pPr>
            <a:r>
              <a:rPr lang="en-US" dirty="0"/>
              <a:t>$avar</a:t>
            </a:r>
          </a:p>
          <a:p>
            <a:pPr>
              <a:spcBef>
                <a:spcPts val="600"/>
              </a:spcBef>
            </a:pPr>
            <a:r>
              <a:rPr lang="en-US" dirty="0"/>
              <a:t>[1] 8.776949</a:t>
            </a:r>
          </a:p>
        </p:txBody>
      </p:sp>
      <p:sp>
        <p:nvSpPr>
          <p:cNvPr id="22" name="TextBox 21"/>
          <p:cNvSpPr txBox="1"/>
          <p:nvPr/>
        </p:nvSpPr>
        <p:spPr>
          <a:xfrm>
            <a:off x="457200" y="5402687"/>
            <a:ext cx="4419600" cy="461665"/>
          </a:xfrm>
          <a:prstGeom prst="rect">
            <a:avLst/>
          </a:prstGeom>
          <a:noFill/>
        </p:spPr>
        <p:txBody>
          <a:bodyPr wrap="square" rtlCol="0">
            <a:noAutofit/>
          </a:bodyPr>
          <a:lstStyle/>
          <a:p>
            <a:pPr>
              <a:spcBef>
                <a:spcPts val="600"/>
              </a:spcBef>
            </a:pPr>
            <a:r>
              <a:rPr lang="en-US" sz="2400" dirty="0">
                <a:latin typeface="Arial" pitchFamily="34" charset="0"/>
                <a:cs typeface="Arial" pitchFamily="34" charset="0"/>
              </a:rPr>
              <a:t>The final estimated model is: </a:t>
            </a:r>
          </a:p>
        </p:txBody>
      </p:sp>
      <p:sp>
        <p:nvSpPr>
          <p:cNvPr id="24" name="Rectangle 23"/>
          <p:cNvSpPr/>
          <p:nvPr/>
        </p:nvSpPr>
        <p:spPr>
          <a:xfrm>
            <a:off x="457200" y="4625370"/>
            <a:ext cx="3429000" cy="784830"/>
          </a:xfrm>
          <a:prstGeom prst="rect">
            <a:avLst/>
          </a:prstGeom>
        </p:spPr>
        <p:txBody>
          <a:bodyPr wrap="square">
            <a:noAutofit/>
          </a:bodyPr>
          <a:lstStyle/>
          <a:p>
            <a:pPr>
              <a:spcBef>
                <a:spcPts val="600"/>
              </a:spcBef>
            </a:pPr>
            <a:r>
              <a:rPr lang="en-US" dirty="0"/>
              <a:t>&gt; mean(x40)</a:t>
            </a:r>
          </a:p>
          <a:p>
            <a:pPr>
              <a:spcBef>
                <a:spcPts val="600"/>
              </a:spcBef>
            </a:pPr>
            <a:r>
              <a:rPr lang="en-US" dirty="0"/>
              <a:t>[1] 19.98281</a:t>
            </a:r>
          </a:p>
        </p:txBody>
      </p:sp>
      <p:graphicFrame>
        <p:nvGraphicFramePr>
          <p:cNvPr id="25" name="Object 24"/>
          <p:cNvGraphicFramePr>
            <a:graphicFrameLocks noChangeAspect="1"/>
          </p:cNvGraphicFramePr>
          <p:nvPr>
            <p:extLst>
              <p:ext uri="{D42A27DB-BD31-4B8C-83A1-F6EECF244321}">
                <p14:modId xmlns:p14="http://schemas.microsoft.com/office/powerpoint/2010/main" val="1742728600"/>
              </p:ext>
            </p:extLst>
          </p:nvPr>
        </p:nvGraphicFramePr>
        <p:xfrm>
          <a:off x="457200" y="5864352"/>
          <a:ext cx="7759700" cy="444500"/>
        </p:xfrm>
        <a:graphic>
          <a:graphicData uri="http://schemas.openxmlformats.org/presentationml/2006/ole">
            <mc:AlternateContent xmlns:mc="http://schemas.openxmlformats.org/markup-compatibility/2006">
              <mc:Choice xmlns:v="urn:schemas-microsoft-com:vml" Requires="v">
                <p:oleObj spid="_x0000_s2712" name="Equation" r:id="rId5" imgW="7759440" imgH="444240" progId="Equation.DSMT4">
                  <p:embed/>
                </p:oleObj>
              </mc:Choice>
              <mc:Fallback>
                <p:oleObj name="Equation" r:id="rId5" imgW="7759440" imgH="444240" progId="Equation.DSMT4">
                  <p:embed/>
                  <p:pic>
                    <p:nvPicPr>
                      <p:cNvPr id="15" name="Object 14"/>
                      <p:cNvPicPr/>
                      <p:nvPr/>
                    </p:nvPicPr>
                    <p:blipFill>
                      <a:blip r:embed="rId6"/>
                      <a:stretch>
                        <a:fillRect/>
                      </a:stretch>
                    </p:blipFill>
                    <p:spPr>
                      <a:xfrm>
                        <a:off x="457200" y="5864352"/>
                        <a:ext cx="7759700" cy="444500"/>
                      </a:xfrm>
                      <a:prstGeom prst="rect">
                        <a:avLst/>
                      </a:prstGeom>
                      <a:ln w="38100">
                        <a:solidFill>
                          <a:srgbClr val="FF0000"/>
                        </a:solidFill>
                      </a:ln>
                    </p:spPr>
                  </p:pic>
                </p:oleObj>
              </mc:Fallback>
            </mc:AlternateContent>
          </a:graphicData>
        </a:graphic>
      </p:graphicFrame>
    </p:spTree>
    <p:extLst>
      <p:ext uri="{BB962C8B-B14F-4D97-AF65-F5344CB8AC3E}">
        <p14:creationId xmlns:p14="http://schemas.microsoft.com/office/powerpoint/2010/main" val="185100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2"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16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ts val="600"/>
              </a:spcBef>
            </a:pPr>
            <a:r>
              <a:rPr lang="en-US" sz="2800" dirty="0">
                <a:cs typeface="Arial" charset="0"/>
              </a:rPr>
              <a:t>Parameter Estimation and </a:t>
            </a:r>
            <a:br>
              <a:rPr lang="en-US" sz="2800" dirty="0">
                <a:cs typeface="Arial" charset="0"/>
              </a:rPr>
            </a:br>
            <a:r>
              <a:rPr lang="en-US" sz="2800" dirty="0">
                <a:cs typeface="Arial" charset="0"/>
              </a:rPr>
              <a:t>Model Identification for Stationary Models</a:t>
            </a:r>
            <a:endParaRPr lang="en-US" sz="2800" dirty="0"/>
          </a:p>
        </p:txBody>
      </p:sp>
      <p:sp>
        <p:nvSpPr>
          <p:cNvPr id="4" name="TextBox 3"/>
          <p:cNvSpPr txBox="1"/>
          <p:nvPr/>
        </p:nvSpPr>
        <p:spPr>
          <a:xfrm>
            <a:off x="457200" y="2057400"/>
            <a:ext cx="8229600" cy="3621504"/>
          </a:xfrm>
          <a:prstGeom prst="rect">
            <a:avLst/>
          </a:prstGeom>
          <a:noFill/>
        </p:spPr>
        <p:txBody>
          <a:bodyPr wrap="square" rtlCol="0">
            <a:noAutofit/>
          </a:bodyPr>
          <a:lstStyle/>
          <a:p>
            <a:pPr>
              <a:spcBef>
                <a:spcPts val="600"/>
              </a:spcBef>
            </a:pPr>
            <a:r>
              <a:rPr lang="en-US" sz="2400" dirty="0">
                <a:latin typeface="Arial" pitchFamily="34" charset="0"/>
                <a:cs typeface="Arial" pitchFamily="34" charset="0"/>
              </a:rPr>
              <a:t>We have studied stationary and non-stationary processes and techniques for their analysis. Some techniques are </a:t>
            </a:r>
            <a:r>
              <a:rPr lang="en-US" sz="2400" b="1" i="1" dirty="0">
                <a:latin typeface="Arial" pitchFamily="34" charset="0"/>
                <a:cs typeface="Arial" pitchFamily="34" charset="0"/>
              </a:rPr>
              <a:t>model-free.</a:t>
            </a:r>
            <a:r>
              <a:rPr lang="en-US" sz="2400" dirty="0">
                <a:latin typeface="Arial" pitchFamily="34" charset="0"/>
                <a:cs typeface="Arial" pitchFamily="34" charset="0"/>
              </a:rPr>
              <a:t> That is, we do not need to fit a specific model to the data in order to perform the analysis.</a:t>
            </a:r>
          </a:p>
          <a:p>
            <a:pPr>
              <a:spcBef>
                <a:spcPts val="600"/>
              </a:spcBef>
            </a:pPr>
            <a:r>
              <a:rPr lang="en-US" sz="2400" b="1" i="1" dirty="0">
                <a:latin typeface="Arial" pitchFamily="34" charset="0"/>
                <a:cs typeface="Arial" pitchFamily="34" charset="0"/>
              </a:rPr>
              <a:t>Examples of “model-free” techniques</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Windowed spectral estimators</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Sample autocorrelations</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Filtering procedures</a:t>
            </a:r>
          </a:p>
        </p:txBody>
      </p:sp>
      <p:sp>
        <p:nvSpPr>
          <p:cNvPr id="5" name="TextBox 4"/>
          <p:cNvSpPr txBox="1"/>
          <p:nvPr/>
        </p:nvSpPr>
        <p:spPr>
          <a:xfrm>
            <a:off x="457200" y="1600200"/>
            <a:ext cx="4810856" cy="461665"/>
          </a:xfrm>
          <a:prstGeom prst="rect">
            <a:avLst/>
          </a:prstGeom>
          <a:noFill/>
          <a:ln w="38100">
            <a:solidFill>
              <a:srgbClr val="FF0000"/>
            </a:solidFill>
          </a:ln>
        </p:spPr>
        <p:txBody>
          <a:bodyPr wrap="square" rtlCol="0">
            <a:noAutofit/>
          </a:bodyPr>
          <a:lstStyle/>
          <a:p>
            <a:pPr>
              <a:spcBef>
                <a:spcPts val="600"/>
              </a:spcBef>
            </a:pPr>
            <a:r>
              <a:rPr lang="en-US" sz="2400" b="1" dirty="0">
                <a:latin typeface="Arial" pitchFamily="34" charset="0"/>
                <a:cs typeface="Arial" pitchFamily="34" charset="0"/>
              </a:rPr>
              <a:t>Model-free methods</a:t>
            </a:r>
          </a:p>
        </p:txBody>
      </p:sp>
    </p:spTree>
    <p:extLst>
      <p:ext uri="{BB962C8B-B14F-4D97-AF65-F5344CB8AC3E}">
        <p14:creationId xmlns:p14="http://schemas.microsoft.com/office/powerpoint/2010/main" val="351220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D4EBE-CF34-CB40-B3E3-DB34F61F9839}"/>
              </a:ext>
            </a:extLst>
          </p:cNvPr>
          <p:cNvSpPr>
            <a:spLocks noGrp="1"/>
          </p:cNvSpPr>
          <p:nvPr>
            <p:ph type="ctrTitle"/>
          </p:nvPr>
        </p:nvSpPr>
        <p:spPr/>
        <p:txBody>
          <a:bodyPr/>
          <a:lstStyle/>
          <a:p>
            <a:r>
              <a:rPr lang="en-US" dirty="0"/>
              <a:t>Yule-Walker Estimation</a:t>
            </a:r>
          </a:p>
        </p:txBody>
      </p:sp>
    </p:spTree>
    <p:extLst>
      <p:ext uri="{BB962C8B-B14F-4D97-AF65-F5344CB8AC3E}">
        <p14:creationId xmlns:p14="http://schemas.microsoft.com/office/powerpoint/2010/main" val="4291126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TextBox 2"/>
          <p:cNvSpPr txBox="1">
            <a:spLocks noChangeArrowheads="1"/>
          </p:cNvSpPr>
          <p:nvPr/>
        </p:nvSpPr>
        <p:spPr bwMode="auto">
          <a:xfrm>
            <a:off x="228600" y="568963"/>
            <a:ext cx="8686800" cy="584775"/>
          </a:xfrm>
          <a:prstGeom prst="rect">
            <a:avLst/>
          </a:prstGeom>
          <a:noFill/>
          <a:ln w="38100">
            <a:solidFill>
              <a:srgbClr val="0000FB"/>
            </a:solidFill>
            <a:miter lim="800000"/>
            <a:headEnd/>
            <a:tailEnd/>
          </a:ln>
        </p:spPr>
        <p:txBody>
          <a:bodyPr wrap="square">
            <a:noAutofit/>
          </a:bodyPr>
          <a:lstStyle/>
          <a:p>
            <a:pPr>
              <a:spcBef>
                <a:spcPts val="600"/>
              </a:spcBef>
            </a:pPr>
            <a:r>
              <a:rPr lang="en-US" sz="2800" b="1" dirty="0">
                <a:solidFill>
                  <a:srgbClr val="FF0000"/>
                </a:solidFill>
                <a:latin typeface="Arial" pitchFamily="34" charset="0"/>
                <a:cs typeface="Arial" pitchFamily="34" charset="0"/>
              </a:rPr>
              <a:t>Alternative Estimators for AR(</a:t>
            </a:r>
            <a:r>
              <a:rPr lang="en-US" sz="2800" b="1" i="1" dirty="0">
                <a:solidFill>
                  <a:srgbClr val="FF0000"/>
                </a:solidFill>
                <a:latin typeface="Arial" pitchFamily="34" charset="0"/>
                <a:cs typeface="Arial" pitchFamily="34" charset="0"/>
              </a:rPr>
              <a:t>p</a:t>
            </a:r>
            <a:r>
              <a:rPr lang="en-US" sz="2800" b="1" dirty="0">
                <a:solidFill>
                  <a:srgbClr val="FF0000"/>
                </a:solidFill>
                <a:latin typeface="Arial" pitchFamily="34" charset="0"/>
                <a:cs typeface="Arial" pitchFamily="34" charset="0"/>
              </a:rPr>
              <a:t>) Models</a:t>
            </a:r>
          </a:p>
        </p:txBody>
      </p:sp>
      <p:sp>
        <p:nvSpPr>
          <p:cNvPr id="2923523" name="TextBox 3"/>
          <p:cNvSpPr txBox="1">
            <a:spLocks noChangeArrowheads="1"/>
          </p:cNvSpPr>
          <p:nvPr/>
        </p:nvSpPr>
        <p:spPr bwMode="auto">
          <a:xfrm>
            <a:off x="228600" y="1193884"/>
            <a:ext cx="8038641" cy="523220"/>
          </a:xfrm>
          <a:prstGeom prst="rect">
            <a:avLst/>
          </a:prstGeom>
          <a:noFill/>
          <a:ln w="9525">
            <a:noFill/>
            <a:miter lim="800000"/>
            <a:headEnd/>
            <a:tailEnd/>
          </a:ln>
        </p:spPr>
        <p:txBody>
          <a:bodyPr wrap="square">
            <a:noAutofit/>
          </a:bodyPr>
          <a:lstStyle/>
          <a:p>
            <a:pPr>
              <a:spcBef>
                <a:spcPts val="600"/>
              </a:spcBef>
            </a:pPr>
            <a:r>
              <a:rPr lang="en-US" sz="2400" b="1" dirty="0">
                <a:latin typeface="Arial" pitchFamily="34" charset="0"/>
                <a:cs typeface="Arial" pitchFamily="34" charset="0"/>
              </a:rPr>
              <a:t>Yule-Walker estimators</a:t>
            </a:r>
            <a:r>
              <a:rPr lang="en-US" sz="2400" dirty="0">
                <a:latin typeface="Arial" pitchFamily="34" charset="0"/>
                <a:cs typeface="Arial" pitchFamily="34" charset="0"/>
              </a:rPr>
              <a:t>	</a:t>
            </a:r>
          </a:p>
        </p:txBody>
      </p:sp>
      <p:sp>
        <p:nvSpPr>
          <p:cNvPr id="4" name="TextBox 3"/>
          <p:cNvSpPr txBox="1"/>
          <p:nvPr/>
        </p:nvSpPr>
        <p:spPr>
          <a:xfrm>
            <a:off x="704126" y="1749323"/>
            <a:ext cx="4648199" cy="461665"/>
          </a:xfrm>
          <a:prstGeom prst="rect">
            <a:avLst/>
          </a:prstGeom>
          <a:noFill/>
        </p:spPr>
        <p:txBody>
          <a:bodyPr wrap="square" rtlCol="0">
            <a:noAutofit/>
          </a:bodyPr>
          <a:lstStyle/>
          <a:p>
            <a:pPr>
              <a:spcBef>
                <a:spcPts val="600"/>
              </a:spcBef>
            </a:pPr>
            <a:r>
              <a:rPr lang="en-US" sz="2000" dirty="0">
                <a:latin typeface="Arial" pitchFamily="34" charset="0"/>
                <a:cs typeface="Arial" pitchFamily="34" charset="0"/>
              </a:rPr>
              <a:t>Consider the (zero mean) AR(</a:t>
            </a:r>
            <a:r>
              <a:rPr lang="en-US" sz="2000" i="1" dirty="0">
                <a:latin typeface="Arial" pitchFamily="34" charset="0"/>
                <a:cs typeface="Arial" pitchFamily="34" charset="0"/>
              </a:rPr>
              <a:t>p</a:t>
            </a:r>
            <a:r>
              <a:rPr lang="en-US" sz="2000" dirty="0">
                <a:latin typeface="Arial" pitchFamily="34" charset="0"/>
                <a:cs typeface="Arial" pitchFamily="34" charset="0"/>
              </a:rPr>
              <a:t>) model </a:t>
            </a:r>
          </a:p>
        </p:txBody>
      </p:sp>
      <p:graphicFrame>
        <p:nvGraphicFramePr>
          <p:cNvPr id="5" name="Object 4"/>
          <p:cNvGraphicFramePr>
            <a:graphicFrameLocks noChangeAspect="1"/>
          </p:cNvGraphicFramePr>
          <p:nvPr>
            <p:extLst>
              <p:ext uri="{D42A27DB-BD31-4B8C-83A1-F6EECF244321}">
                <p14:modId xmlns:p14="http://schemas.microsoft.com/office/powerpoint/2010/main" val="1446307282"/>
              </p:ext>
            </p:extLst>
          </p:nvPr>
        </p:nvGraphicFramePr>
        <p:xfrm>
          <a:off x="788236" y="2252847"/>
          <a:ext cx="4144244" cy="356146"/>
        </p:xfrm>
        <a:graphic>
          <a:graphicData uri="http://schemas.openxmlformats.org/presentationml/2006/ole">
            <mc:AlternateContent xmlns:mc="http://schemas.openxmlformats.org/markup-compatibility/2006">
              <mc:Choice xmlns:v="urn:schemas-microsoft-com:vml" Requires="v">
                <p:oleObj spid="_x0000_s23416" name="Equation" r:id="rId4" imgW="4876560" imgH="419040" progId="Equation.DSMT4">
                  <p:embed/>
                </p:oleObj>
              </mc:Choice>
              <mc:Fallback>
                <p:oleObj name="Equation" r:id="rId4" imgW="4876560" imgH="419040" progId="Equation.DSMT4">
                  <p:embed/>
                  <p:pic>
                    <p:nvPicPr>
                      <p:cNvPr id="5" name="Object 4"/>
                      <p:cNvPicPr/>
                      <p:nvPr/>
                    </p:nvPicPr>
                    <p:blipFill>
                      <a:blip r:embed="rId5"/>
                      <a:stretch>
                        <a:fillRect/>
                      </a:stretch>
                    </p:blipFill>
                    <p:spPr>
                      <a:xfrm>
                        <a:off x="788236" y="2252847"/>
                        <a:ext cx="4144244" cy="356146"/>
                      </a:xfrm>
                      <a:prstGeom prst="rect">
                        <a:avLst/>
                      </a:prstGeom>
                    </p:spPr>
                  </p:pic>
                </p:oleObj>
              </mc:Fallback>
            </mc:AlternateContent>
          </a:graphicData>
        </a:graphic>
      </p:graphicFrame>
      <p:sp>
        <p:nvSpPr>
          <p:cNvPr id="6" name="TextBox 5"/>
          <p:cNvSpPr txBox="1"/>
          <p:nvPr/>
        </p:nvSpPr>
        <p:spPr>
          <a:xfrm>
            <a:off x="5998220" y="1472864"/>
            <a:ext cx="2917180" cy="1070676"/>
          </a:xfrm>
          <a:prstGeom prst="rect">
            <a:avLst/>
          </a:prstGeom>
          <a:noFill/>
          <a:ln w="38100">
            <a:solidFill>
              <a:srgbClr val="0000FF"/>
            </a:solidFill>
          </a:ln>
        </p:spPr>
        <p:txBody>
          <a:bodyPr wrap="square" rtlCol="0">
            <a:noAutofit/>
          </a:bodyPr>
          <a:lstStyle/>
          <a:p>
            <a:pPr>
              <a:spcBef>
                <a:spcPts val="600"/>
              </a:spcBef>
            </a:pPr>
            <a:r>
              <a:rPr lang="en-US" sz="2000" dirty="0">
                <a:latin typeface="Arial" pitchFamily="34" charset="0"/>
                <a:cs typeface="Arial" pitchFamily="34" charset="0"/>
              </a:rPr>
              <a:t>Also, recall that for a</a:t>
            </a:r>
            <a:br>
              <a:rPr lang="en-US" sz="2000" dirty="0">
                <a:latin typeface="Arial" pitchFamily="34" charset="0"/>
                <a:cs typeface="Arial" pitchFamily="34" charset="0"/>
              </a:rPr>
            </a:br>
            <a:r>
              <a:rPr lang="en-US" sz="2000" dirty="0">
                <a:latin typeface="Arial" pitchFamily="34" charset="0"/>
                <a:cs typeface="Arial" pitchFamily="34" charset="0"/>
              </a:rPr>
              <a:t>zero mean process, </a:t>
            </a:r>
            <a:r>
              <a:rPr lang="en-US" sz="2000" i="1" dirty="0">
                <a:latin typeface="Times New Roman" panose="02020603050405020304" pitchFamily="18" charset="0"/>
                <a:cs typeface="Times New Roman" panose="02020603050405020304" pitchFamily="18" charset="0"/>
              </a:rPr>
              <a:t>E</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X</a:t>
            </a:r>
            <a:r>
              <a:rPr lang="en-US" sz="2000" i="1" baseline="-25000" dirty="0">
                <a:latin typeface="Times New Roman" panose="02020603050405020304" pitchFamily="18" charset="0"/>
                <a:cs typeface="Times New Roman" panose="02020603050405020304" pitchFamily="18" charset="0"/>
              </a:rPr>
              <a:t>t </a:t>
            </a:r>
            <a:r>
              <a:rPr lang="en-US" sz="2000" i="1" dirty="0">
                <a:latin typeface="Times New Roman" panose="02020603050405020304" pitchFamily="18" charset="0"/>
                <a:cs typeface="Times New Roman" panose="02020603050405020304" pitchFamily="18" charset="0"/>
              </a:rPr>
              <a:t>X</a:t>
            </a:r>
            <a:r>
              <a:rPr lang="en-US" sz="2000" i="1" baseline="-25000" dirty="0">
                <a:latin typeface="Times New Roman" panose="02020603050405020304" pitchFamily="18" charset="0"/>
                <a:cs typeface="Times New Roman" panose="02020603050405020304" pitchFamily="18" charset="0"/>
              </a:rPr>
              <a:t>t+k</a:t>
            </a: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E</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X</a:t>
            </a:r>
            <a:r>
              <a:rPr lang="en-US" sz="2000" i="1" baseline="-25000" dirty="0">
                <a:latin typeface="Times New Roman" panose="02020603050405020304" pitchFamily="18" charset="0"/>
                <a:cs typeface="Times New Roman" panose="02020603050405020304" pitchFamily="18" charset="0"/>
              </a:rPr>
              <a:t>t-k </a:t>
            </a:r>
            <a:r>
              <a:rPr lang="en-US" sz="2000" i="1" dirty="0">
                <a:latin typeface="Times New Roman" panose="02020603050405020304" pitchFamily="18" charset="0"/>
                <a:cs typeface="Times New Roman" panose="02020603050405020304" pitchFamily="18" charset="0"/>
              </a:rPr>
              <a:t>X</a:t>
            </a:r>
            <a:r>
              <a:rPr lang="en-US" sz="2000" i="1" baseline="-25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 = </a:t>
            </a:r>
            <a:r>
              <a:rPr lang="en-US" sz="2000" i="1" dirty="0">
                <a:latin typeface="Symbol" panose="05050102010706020507" pitchFamily="18" charset="2"/>
                <a:cs typeface="Times New Roman" panose="02020603050405020304" pitchFamily="18" charset="0"/>
              </a:rPr>
              <a:t>g</a:t>
            </a:r>
            <a:r>
              <a:rPr lang="en-US" sz="2000" i="1" baseline="-25000" dirty="0">
                <a:latin typeface="Times New Roman" panose="02020603050405020304" pitchFamily="18" charset="0"/>
                <a:cs typeface="Times New Roman" panose="02020603050405020304" pitchFamily="18" charset="0"/>
              </a:rPr>
              <a:t>k</a:t>
            </a:r>
            <a:r>
              <a:rPr lang="en-US" sz="2000" i="1" dirty="0">
                <a:latin typeface="Times New Roman" panose="02020603050405020304" pitchFamily="18" charset="0"/>
                <a:cs typeface="Times New Roman" panose="02020603050405020304" pitchFamily="18" charset="0"/>
              </a:rPr>
              <a:t>.</a:t>
            </a:r>
            <a:endParaRPr lang="en-US" sz="2000" dirty="0">
              <a:latin typeface="Arial" pitchFamily="34" charset="0"/>
              <a:cs typeface="Arial" pitchFamily="34" charset="0"/>
            </a:endParaRPr>
          </a:p>
        </p:txBody>
      </p:sp>
      <p:sp>
        <p:nvSpPr>
          <p:cNvPr id="7" name="TextBox 6"/>
          <p:cNvSpPr txBox="1"/>
          <p:nvPr/>
        </p:nvSpPr>
        <p:spPr>
          <a:xfrm>
            <a:off x="727276" y="2666744"/>
            <a:ext cx="3200400" cy="461665"/>
          </a:xfrm>
          <a:prstGeom prst="rect">
            <a:avLst/>
          </a:prstGeom>
          <a:noFill/>
        </p:spPr>
        <p:txBody>
          <a:bodyPr wrap="square" rtlCol="0">
            <a:noAutofit/>
          </a:bodyPr>
          <a:lstStyle/>
          <a:p>
            <a:pPr>
              <a:spcBef>
                <a:spcPts val="600"/>
              </a:spcBef>
            </a:pPr>
            <a:r>
              <a:rPr lang="en-US" sz="2000" dirty="0">
                <a:latin typeface="Arial" pitchFamily="34" charset="0"/>
                <a:cs typeface="Arial" pitchFamily="34" charset="0"/>
              </a:rPr>
              <a:t>So, for </a:t>
            </a:r>
            <a:r>
              <a:rPr lang="en-US" sz="2000" i="1" dirty="0">
                <a:latin typeface="Times New Roman" panose="02020603050405020304" pitchFamily="18" charset="0"/>
                <a:cs typeface="Times New Roman" panose="02020603050405020304" pitchFamily="18" charset="0"/>
              </a:rPr>
              <a:t>k </a:t>
            </a:r>
            <a:r>
              <a:rPr lang="en-US" sz="2000" dirty="0">
                <a:latin typeface="Times New Roman" panose="02020603050405020304" pitchFamily="18" charset="0"/>
                <a:cs typeface="Times New Roman" panose="02020603050405020304" pitchFamily="18" charset="0"/>
              </a:rPr>
              <a:t>&gt; 0,</a:t>
            </a:r>
            <a:r>
              <a:rPr lang="en-US" sz="2000" dirty="0">
                <a:latin typeface="Arial" pitchFamily="34" charset="0"/>
                <a:cs typeface="Arial" pitchFamily="34" charset="0"/>
              </a:rPr>
              <a:t> we have</a:t>
            </a:r>
          </a:p>
        </p:txBody>
      </p:sp>
      <p:graphicFrame>
        <p:nvGraphicFramePr>
          <p:cNvPr id="11" name="Object 10"/>
          <p:cNvGraphicFramePr>
            <a:graphicFrameLocks noChangeAspect="1"/>
          </p:cNvGraphicFramePr>
          <p:nvPr>
            <p:extLst>
              <p:ext uri="{D42A27DB-BD31-4B8C-83A1-F6EECF244321}">
                <p14:modId xmlns:p14="http://schemas.microsoft.com/office/powerpoint/2010/main" val="2555232792"/>
              </p:ext>
            </p:extLst>
          </p:nvPr>
        </p:nvGraphicFramePr>
        <p:xfrm>
          <a:off x="788236" y="3345185"/>
          <a:ext cx="5209984" cy="356146"/>
        </p:xfrm>
        <a:graphic>
          <a:graphicData uri="http://schemas.openxmlformats.org/presentationml/2006/ole">
            <mc:AlternateContent xmlns:mc="http://schemas.openxmlformats.org/markup-compatibility/2006">
              <mc:Choice xmlns:v="urn:schemas-microsoft-com:vml" Requires="v">
                <p:oleObj spid="_x0000_s23417" name="Equation" r:id="rId6" imgW="6642000" imgH="419040" progId="Equation.DSMT4">
                  <p:embed/>
                </p:oleObj>
              </mc:Choice>
              <mc:Fallback>
                <p:oleObj name="Equation" r:id="rId6" imgW="6642000" imgH="419040" progId="Equation.DSMT4">
                  <p:embed/>
                  <p:pic>
                    <p:nvPicPr>
                      <p:cNvPr id="11" name="Object 10"/>
                      <p:cNvPicPr>
                        <a:picLocks noChangeAspect="1" noChangeArrowheads="1"/>
                      </p:cNvPicPr>
                      <p:nvPr/>
                    </p:nvPicPr>
                    <p:blipFill>
                      <a:blip r:embed="rId7"/>
                      <a:srcRect/>
                      <a:stretch>
                        <a:fillRect/>
                      </a:stretch>
                    </p:blipFill>
                    <p:spPr bwMode="auto">
                      <a:xfrm>
                        <a:off x="788236" y="3345185"/>
                        <a:ext cx="5209984" cy="356146"/>
                      </a:xfrm>
                      <a:prstGeom prst="rect">
                        <a:avLst/>
                      </a:prstGeom>
                      <a:noFill/>
                      <a:ln>
                        <a:noFill/>
                      </a:ln>
                      <a:effectLst/>
                      <a:extLst/>
                    </p:spPr>
                  </p:pic>
                </p:oleObj>
              </mc:Fallback>
            </mc:AlternateContent>
          </a:graphicData>
        </a:graphic>
      </p:graphicFrame>
      <p:sp>
        <p:nvSpPr>
          <p:cNvPr id="8" name="Oval 7"/>
          <p:cNvSpPr/>
          <p:nvPr/>
        </p:nvSpPr>
        <p:spPr>
          <a:xfrm>
            <a:off x="1447763" y="3220690"/>
            <a:ext cx="289597" cy="53060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600" dirty="0">
              <a:solidFill>
                <a:schemeClr val="tx1"/>
              </a:solidFill>
            </a:endParaRPr>
          </a:p>
        </p:txBody>
      </p:sp>
      <p:sp>
        <p:nvSpPr>
          <p:cNvPr id="9" name="Oval 8"/>
          <p:cNvSpPr/>
          <p:nvPr/>
        </p:nvSpPr>
        <p:spPr>
          <a:xfrm>
            <a:off x="2697480" y="3071381"/>
            <a:ext cx="3370528" cy="88929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600" dirty="0">
              <a:solidFill>
                <a:schemeClr val="tx1"/>
              </a:solidFill>
            </a:endParaRPr>
          </a:p>
        </p:txBody>
      </p:sp>
      <p:cxnSp>
        <p:nvCxnSpPr>
          <p:cNvPr id="12" name="Straight Arrow Connector 11"/>
          <p:cNvCxnSpPr/>
          <p:nvPr/>
        </p:nvCxnSpPr>
        <p:spPr>
          <a:xfrm flipH="1" flipV="1">
            <a:off x="985520" y="2529840"/>
            <a:ext cx="607042" cy="6908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0"/>
          </p:cNvCxnSpPr>
          <p:nvPr/>
        </p:nvCxnSpPr>
        <p:spPr>
          <a:xfrm flipH="1" flipV="1">
            <a:off x="3103880" y="2555241"/>
            <a:ext cx="1278864" cy="516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2260232" y="3281223"/>
            <a:ext cx="396204" cy="436475"/>
          </a:xfrm>
          <a:prstGeom prst="roundRect">
            <a:avLst/>
          </a:prstGeom>
          <a:noFill/>
          <a:ln w="28575">
            <a:solidFill>
              <a:srgbClr val="354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600" dirty="0">
              <a:solidFill>
                <a:schemeClr val="tx1"/>
              </a:solidFill>
            </a:endParaRPr>
          </a:p>
        </p:txBody>
      </p:sp>
      <p:sp>
        <p:nvSpPr>
          <p:cNvPr id="19" name="Rounded Rectangle 18"/>
          <p:cNvSpPr/>
          <p:nvPr/>
        </p:nvSpPr>
        <p:spPr>
          <a:xfrm>
            <a:off x="1039368" y="3281223"/>
            <a:ext cx="396204" cy="436475"/>
          </a:xfrm>
          <a:prstGeom prst="roundRect">
            <a:avLst/>
          </a:prstGeom>
          <a:noFill/>
          <a:ln w="28575">
            <a:solidFill>
              <a:srgbClr val="354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600" dirty="0">
              <a:solidFill>
                <a:schemeClr val="tx1"/>
              </a:solidFill>
            </a:endParaRPr>
          </a:p>
        </p:txBody>
      </p:sp>
      <p:sp>
        <p:nvSpPr>
          <p:cNvPr id="17" name="Right Brace 16"/>
          <p:cNvSpPr/>
          <p:nvPr/>
        </p:nvSpPr>
        <p:spPr>
          <a:xfrm rot="5400000">
            <a:off x="1061121" y="4087790"/>
            <a:ext cx="457200" cy="1039542"/>
          </a:xfrm>
          <a:prstGeom prst="rightBrace">
            <a:avLst>
              <a:gd name="adj1" fmla="val 21666"/>
              <a:gd name="adj2" fmla="val 5803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spcBef>
                <a:spcPts val="600"/>
              </a:spcBef>
            </a:pPr>
            <a:endParaRPr lang="en-US" sz="1600" dirty="0"/>
          </a:p>
        </p:txBody>
      </p:sp>
      <p:sp>
        <p:nvSpPr>
          <p:cNvPr id="18" name="TextBox 17"/>
          <p:cNvSpPr txBox="1"/>
          <p:nvPr/>
        </p:nvSpPr>
        <p:spPr>
          <a:xfrm>
            <a:off x="733697" y="4760103"/>
            <a:ext cx="927463" cy="517213"/>
          </a:xfrm>
          <a:prstGeom prst="rect">
            <a:avLst/>
          </a:prstGeom>
          <a:noFill/>
        </p:spPr>
        <p:txBody>
          <a:bodyPr wrap="square" rtlCol="0">
            <a:noAutofit/>
          </a:bodyPr>
          <a:lstStyle/>
          <a:p>
            <a:pPr algn="ctr">
              <a:spcBef>
                <a:spcPts val="600"/>
              </a:spcBef>
            </a:pPr>
            <a:r>
              <a:rPr lang="en-US" sz="2400" i="1" dirty="0">
                <a:latin typeface="Symbol" panose="05050102010706020507" pitchFamily="18" charset="2"/>
                <a:cs typeface="Times New Roman" panose="02020603050405020304" pitchFamily="18" charset="0"/>
              </a:rPr>
              <a:t>g</a:t>
            </a:r>
            <a:r>
              <a:rPr lang="en-US" sz="2400" i="1" baseline="-25000" dirty="0">
                <a:latin typeface="Times New Roman" panose="02020603050405020304" pitchFamily="18" charset="0"/>
                <a:cs typeface="Times New Roman" panose="02020603050405020304" pitchFamily="18" charset="0"/>
              </a:rPr>
              <a:t>k</a:t>
            </a:r>
            <a:endParaRPr lang="en-US" sz="2400" dirty="0">
              <a:latin typeface="Arial" pitchFamily="34" charset="0"/>
              <a:cs typeface="Arial" pitchFamily="34" charset="0"/>
            </a:endParaRPr>
          </a:p>
        </p:txBody>
      </p:sp>
      <p:graphicFrame>
        <p:nvGraphicFramePr>
          <p:cNvPr id="25" name="Object 24"/>
          <p:cNvGraphicFramePr>
            <a:graphicFrameLocks noChangeAspect="1"/>
          </p:cNvGraphicFramePr>
          <p:nvPr>
            <p:extLst>
              <p:ext uri="{D42A27DB-BD31-4B8C-83A1-F6EECF244321}">
                <p14:modId xmlns:p14="http://schemas.microsoft.com/office/powerpoint/2010/main" val="958449822"/>
              </p:ext>
            </p:extLst>
          </p:nvPr>
        </p:nvGraphicFramePr>
        <p:xfrm>
          <a:off x="788236" y="4156161"/>
          <a:ext cx="7172834" cy="356146"/>
        </p:xfrm>
        <a:graphic>
          <a:graphicData uri="http://schemas.openxmlformats.org/presentationml/2006/ole">
            <mc:AlternateContent xmlns:mc="http://schemas.openxmlformats.org/markup-compatibility/2006">
              <mc:Choice xmlns:v="urn:schemas-microsoft-com:vml" Requires="v">
                <p:oleObj spid="_x0000_s23418" name="Equation" r:id="rId8" imgW="9144000" imgH="419040" progId="Equation.DSMT4">
                  <p:embed/>
                </p:oleObj>
              </mc:Choice>
              <mc:Fallback>
                <p:oleObj name="Equation" r:id="rId8" imgW="9144000" imgH="419040" progId="Equation.DSMT4">
                  <p:embed/>
                  <p:pic>
                    <p:nvPicPr>
                      <p:cNvPr id="25" name="Object 24"/>
                      <p:cNvPicPr>
                        <a:picLocks noChangeAspect="1" noChangeArrowheads="1"/>
                      </p:cNvPicPr>
                      <p:nvPr/>
                    </p:nvPicPr>
                    <p:blipFill>
                      <a:blip r:embed="rId9"/>
                      <a:srcRect/>
                      <a:stretch>
                        <a:fillRect/>
                      </a:stretch>
                    </p:blipFill>
                    <p:spPr bwMode="auto">
                      <a:xfrm>
                        <a:off x="788236" y="4156161"/>
                        <a:ext cx="7172834" cy="356146"/>
                      </a:xfrm>
                      <a:prstGeom prst="rect">
                        <a:avLst/>
                      </a:prstGeom>
                      <a:noFill/>
                      <a:ln>
                        <a:noFill/>
                      </a:ln>
                      <a:effectLst/>
                      <a:extLst/>
                    </p:spPr>
                  </p:pic>
                </p:oleObj>
              </mc:Fallback>
            </mc:AlternateContent>
          </a:graphicData>
        </a:graphic>
      </p:graphicFrame>
      <p:sp>
        <p:nvSpPr>
          <p:cNvPr id="26" name="Right Brace 25"/>
          <p:cNvSpPr/>
          <p:nvPr/>
        </p:nvSpPr>
        <p:spPr>
          <a:xfrm rot="5400000">
            <a:off x="2486330" y="4129711"/>
            <a:ext cx="457200" cy="1031899"/>
          </a:xfrm>
          <a:prstGeom prst="rightBrace">
            <a:avLst>
              <a:gd name="adj1" fmla="val 21664"/>
              <a:gd name="adj2" fmla="val 5803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spcBef>
                <a:spcPts val="600"/>
              </a:spcBef>
            </a:pPr>
            <a:endParaRPr lang="en-US" sz="1600" dirty="0"/>
          </a:p>
        </p:txBody>
      </p:sp>
      <p:graphicFrame>
        <p:nvGraphicFramePr>
          <p:cNvPr id="22" name="Object 21"/>
          <p:cNvGraphicFramePr>
            <a:graphicFrameLocks noChangeAspect="1"/>
          </p:cNvGraphicFramePr>
          <p:nvPr>
            <p:extLst>
              <p:ext uri="{D42A27DB-BD31-4B8C-83A1-F6EECF244321}">
                <p14:modId xmlns:p14="http://schemas.microsoft.com/office/powerpoint/2010/main" val="1405224058"/>
              </p:ext>
            </p:extLst>
          </p:nvPr>
        </p:nvGraphicFramePr>
        <p:xfrm>
          <a:off x="1783080" y="4757805"/>
          <a:ext cx="1943100" cy="469900"/>
        </p:xfrm>
        <a:graphic>
          <a:graphicData uri="http://schemas.openxmlformats.org/presentationml/2006/ole">
            <mc:AlternateContent xmlns:mc="http://schemas.openxmlformats.org/markup-compatibility/2006">
              <mc:Choice xmlns:v="urn:schemas-microsoft-com:vml" Requires="v">
                <p:oleObj spid="_x0000_s23419" name="Equation" r:id="rId10" imgW="1942920" imgH="469800" progId="Equation.DSMT4">
                  <p:embed/>
                </p:oleObj>
              </mc:Choice>
              <mc:Fallback>
                <p:oleObj name="Equation" r:id="rId10" imgW="1942920" imgH="469800" progId="Equation.DSMT4">
                  <p:embed/>
                  <p:pic>
                    <p:nvPicPr>
                      <p:cNvPr id="22" name="Object 21"/>
                      <p:cNvPicPr/>
                      <p:nvPr/>
                    </p:nvPicPr>
                    <p:blipFill>
                      <a:blip r:embed="rId11"/>
                      <a:stretch>
                        <a:fillRect/>
                      </a:stretch>
                    </p:blipFill>
                    <p:spPr>
                      <a:xfrm>
                        <a:off x="1783080" y="4757805"/>
                        <a:ext cx="1943100" cy="469900"/>
                      </a:xfrm>
                      <a:prstGeom prst="rect">
                        <a:avLst/>
                      </a:prstGeom>
                    </p:spPr>
                  </p:pic>
                </p:oleObj>
              </mc:Fallback>
            </mc:AlternateContent>
          </a:graphicData>
        </a:graphic>
      </p:graphicFrame>
      <p:sp>
        <p:nvSpPr>
          <p:cNvPr id="28" name="Right Brace 27"/>
          <p:cNvSpPr/>
          <p:nvPr/>
        </p:nvSpPr>
        <p:spPr>
          <a:xfrm rot="5400000">
            <a:off x="7266738" y="4208405"/>
            <a:ext cx="457200" cy="931464"/>
          </a:xfrm>
          <a:prstGeom prst="rightBrace">
            <a:avLst>
              <a:gd name="adj1" fmla="val 24999"/>
              <a:gd name="adj2" fmla="val 5803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spcBef>
                <a:spcPts val="600"/>
              </a:spcBef>
            </a:pPr>
            <a:endParaRPr lang="en-US" sz="1600" dirty="0"/>
          </a:p>
        </p:txBody>
      </p:sp>
      <p:graphicFrame>
        <p:nvGraphicFramePr>
          <p:cNvPr id="24" name="Object 23"/>
          <p:cNvGraphicFramePr>
            <a:graphicFrameLocks noChangeAspect="1"/>
          </p:cNvGraphicFramePr>
          <p:nvPr>
            <p:extLst>
              <p:ext uri="{D42A27DB-BD31-4B8C-83A1-F6EECF244321}">
                <p14:modId xmlns:p14="http://schemas.microsoft.com/office/powerpoint/2010/main" val="920252110"/>
              </p:ext>
            </p:extLst>
          </p:nvPr>
        </p:nvGraphicFramePr>
        <p:xfrm>
          <a:off x="6690360" y="4917173"/>
          <a:ext cx="1803400" cy="1016000"/>
        </p:xfrm>
        <a:graphic>
          <a:graphicData uri="http://schemas.openxmlformats.org/presentationml/2006/ole">
            <mc:AlternateContent xmlns:mc="http://schemas.openxmlformats.org/markup-compatibility/2006">
              <mc:Choice xmlns:v="urn:schemas-microsoft-com:vml" Requires="v">
                <p:oleObj spid="_x0000_s23420" name="Equation" r:id="rId12" imgW="1803240" imgH="1015920" progId="Equation.DSMT4">
                  <p:embed/>
                </p:oleObj>
              </mc:Choice>
              <mc:Fallback>
                <p:oleObj name="Equation" r:id="rId12" imgW="1803240" imgH="1015920" progId="Equation.DSMT4">
                  <p:embed/>
                  <p:pic>
                    <p:nvPicPr>
                      <p:cNvPr id="24" name="Object 23"/>
                      <p:cNvPicPr/>
                      <p:nvPr/>
                    </p:nvPicPr>
                    <p:blipFill>
                      <a:blip r:embed="rId13"/>
                      <a:stretch>
                        <a:fillRect/>
                      </a:stretch>
                    </p:blipFill>
                    <p:spPr>
                      <a:xfrm>
                        <a:off x="6690360" y="4917173"/>
                        <a:ext cx="1803400" cy="1016000"/>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1833671046"/>
              </p:ext>
            </p:extLst>
          </p:nvPr>
        </p:nvGraphicFramePr>
        <p:xfrm>
          <a:off x="788236" y="5696684"/>
          <a:ext cx="4412712" cy="399316"/>
        </p:xfrm>
        <a:graphic>
          <a:graphicData uri="http://schemas.openxmlformats.org/presentationml/2006/ole">
            <mc:AlternateContent xmlns:mc="http://schemas.openxmlformats.org/markup-compatibility/2006">
              <mc:Choice xmlns:v="urn:schemas-microsoft-com:vml" Requires="v">
                <p:oleObj spid="_x0000_s23421" name="Equation" r:id="rId14" imgW="5626080" imgH="469800" progId="Equation.DSMT4">
                  <p:embed/>
                </p:oleObj>
              </mc:Choice>
              <mc:Fallback>
                <p:oleObj name="Equation" r:id="rId14" imgW="5626080" imgH="469800" progId="Equation.DSMT4">
                  <p:embed/>
                  <p:pic>
                    <p:nvPicPr>
                      <p:cNvPr id="31" name="Object 30"/>
                      <p:cNvPicPr>
                        <a:picLocks noChangeAspect="1" noChangeArrowheads="1"/>
                      </p:cNvPicPr>
                      <p:nvPr/>
                    </p:nvPicPr>
                    <p:blipFill>
                      <a:blip r:embed="rId15"/>
                      <a:srcRect/>
                      <a:stretch>
                        <a:fillRect/>
                      </a:stretch>
                    </p:blipFill>
                    <p:spPr bwMode="auto">
                      <a:xfrm>
                        <a:off x="788236" y="5696684"/>
                        <a:ext cx="4412712" cy="399316"/>
                      </a:xfrm>
                      <a:prstGeom prst="rect">
                        <a:avLst/>
                      </a:prstGeom>
                      <a:noFill/>
                      <a:ln>
                        <a:noFill/>
                      </a:ln>
                      <a:effectLst/>
                      <a:extLst/>
                    </p:spPr>
                  </p:pic>
                </p:oleObj>
              </mc:Fallback>
            </mc:AlternateContent>
          </a:graphicData>
        </a:graphic>
      </p:graphicFrame>
      <p:sp>
        <p:nvSpPr>
          <p:cNvPr id="27" name="TextBox 26"/>
          <p:cNvSpPr txBox="1"/>
          <p:nvPr/>
        </p:nvSpPr>
        <p:spPr>
          <a:xfrm>
            <a:off x="704126" y="5253988"/>
            <a:ext cx="1064391" cy="461665"/>
          </a:xfrm>
          <a:prstGeom prst="rect">
            <a:avLst/>
          </a:prstGeom>
          <a:noFill/>
        </p:spPr>
        <p:txBody>
          <a:bodyPr wrap="square" rtlCol="0">
            <a:noAutofit/>
          </a:bodyPr>
          <a:lstStyle/>
          <a:p>
            <a:pPr>
              <a:spcBef>
                <a:spcPts val="600"/>
              </a:spcBef>
            </a:pPr>
            <a:r>
              <a:rPr lang="en-US" sz="2000" dirty="0">
                <a:latin typeface="Arial" pitchFamily="34" charset="0"/>
                <a:cs typeface="Arial" pitchFamily="34" charset="0"/>
              </a:rPr>
              <a:t>So,</a:t>
            </a:r>
          </a:p>
        </p:txBody>
      </p:sp>
      <p:sp>
        <p:nvSpPr>
          <p:cNvPr id="29" name="TextBox 28"/>
          <p:cNvSpPr txBox="1"/>
          <p:nvPr/>
        </p:nvSpPr>
        <p:spPr>
          <a:xfrm>
            <a:off x="6985208" y="2811241"/>
            <a:ext cx="1549192" cy="1077218"/>
          </a:xfrm>
          <a:prstGeom prst="rect">
            <a:avLst/>
          </a:prstGeom>
          <a:noFill/>
        </p:spPr>
        <p:txBody>
          <a:bodyPr wrap="square" rtlCol="0">
            <a:noAutofit/>
          </a:bodyPr>
          <a:lstStyle/>
          <a:p>
            <a:pPr>
              <a:spcBef>
                <a:spcPts val="600"/>
              </a:spcBef>
            </a:pPr>
            <a:r>
              <a:rPr lang="en-US" sz="2800" b="1" dirty="0">
                <a:solidFill>
                  <a:srgbClr val="22770B"/>
                </a:solidFill>
                <a:latin typeface="Arial" pitchFamily="34" charset="0"/>
                <a:cs typeface="Arial" pitchFamily="34" charset="0"/>
              </a:rPr>
              <a:t>Light board</a:t>
            </a:r>
          </a:p>
        </p:txBody>
      </p:sp>
    </p:spTree>
    <p:extLst>
      <p:ext uri="{BB962C8B-B14F-4D97-AF65-F5344CB8AC3E}">
        <p14:creationId xmlns:p14="http://schemas.microsoft.com/office/powerpoint/2010/main" val="82792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235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5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3523" grpId="0" build="p"/>
      <p:bldP spid="4" grpId="0"/>
      <p:bldP spid="6" grpId="0" animBg="1"/>
      <p:bldP spid="7" grpId="0"/>
      <p:bldP spid="8" grpId="0" animBg="1"/>
      <p:bldP spid="9" grpId="0" animBg="1"/>
      <p:bldP spid="15" grpId="0" animBg="1"/>
      <p:bldP spid="19" grpId="0" animBg="1"/>
      <p:bldP spid="17" grpId="0" animBg="1"/>
      <p:bldP spid="18" grpId="0"/>
      <p:bldP spid="26" grpId="0" animBg="1"/>
      <p:bldP spid="28" grpId="0" animBg="1"/>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3523" name="TextBox 3"/>
          <p:cNvSpPr txBox="1">
            <a:spLocks noChangeArrowheads="1"/>
          </p:cNvSpPr>
          <p:nvPr/>
        </p:nvSpPr>
        <p:spPr bwMode="auto">
          <a:xfrm>
            <a:off x="457200" y="551612"/>
            <a:ext cx="8001000" cy="523220"/>
          </a:xfrm>
          <a:prstGeom prst="rect">
            <a:avLst/>
          </a:prstGeom>
          <a:noFill/>
          <a:ln w="9525">
            <a:noFill/>
            <a:miter lim="800000"/>
            <a:headEnd/>
            <a:tailEnd/>
          </a:ln>
        </p:spPr>
        <p:txBody>
          <a:bodyPr>
            <a:noAutofit/>
          </a:bodyPr>
          <a:lstStyle/>
          <a:p>
            <a:pPr>
              <a:spcBef>
                <a:spcPts val="600"/>
              </a:spcBef>
            </a:pPr>
            <a:r>
              <a:rPr lang="en-US" sz="2800" b="1" dirty="0">
                <a:latin typeface="Arial" pitchFamily="34" charset="0"/>
                <a:cs typeface="Arial" pitchFamily="34" charset="0"/>
              </a:rPr>
              <a:t>Yule-Walker estimators</a:t>
            </a:r>
            <a:r>
              <a:rPr lang="en-US" sz="2800" dirty="0">
                <a:latin typeface="Arial" pitchFamily="34" charset="0"/>
                <a:cs typeface="Arial" pitchFamily="34" charset="0"/>
              </a:rPr>
              <a:t>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3810000"/>
            <a:ext cx="3785616" cy="2438400"/>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67821631"/>
              </p:ext>
            </p:extLst>
          </p:nvPr>
        </p:nvGraphicFramePr>
        <p:xfrm>
          <a:off x="1066800" y="1074832"/>
          <a:ext cx="5192712" cy="469900"/>
        </p:xfrm>
        <a:graphic>
          <a:graphicData uri="http://schemas.openxmlformats.org/presentationml/2006/ole">
            <mc:AlternateContent xmlns:mc="http://schemas.openxmlformats.org/markup-compatibility/2006">
              <mc:Choice xmlns:v="urn:schemas-microsoft-com:vml" Requires="v">
                <p:oleObj spid="_x0000_s4736" name="Equation" r:id="rId5" imgW="5626080" imgH="469800" progId="Equation.DSMT4">
                  <p:embed/>
                </p:oleObj>
              </mc:Choice>
              <mc:Fallback>
                <p:oleObj name="Equation" r:id="rId5" imgW="5626080" imgH="469800" progId="Equation.DSMT4">
                  <p:embed/>
                  <p:pic>
                    <p:nvPicPr>
                      <p:cNvPr id="10" name="Object 9"/>
                      <p:cNvPicPr>
                        <a:picLocks noChangeAspect="1" noChangeArrowheads="1"/>
                      </p:cNvPicPr>
                      <p:nvPr/>
                    </p:nvPicPr>
                    <p:blipFill>
                      <a:blip r:embed="rId6"/>
                      <a:srcRect/>
                      <a:stretch>
                        <a:fillRect/>
                      </a:stretch>
                    </p:blipFill>
                    <p:spPr bwMode="auto">
                      <a:xfrm>
                        <a:off x="1066800" y="1074832"/>
                        <a:ext cx="5192712"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078487020"/>
              </p:ext>
            </p:extLst>
          </p:nvPr>
        </p:nvGraphicFramePr>
        <p:xfrm>
          <a:off x="1066800" y="2207467"/>
          <a:ext cx="5356225" cy="469900"/>
        </p:xfrm>
        <a:graphic>
          <a:graphicData uri="http://schemas.openxmlformats.org/presentationml/2006/ole">
            <mc:AlternateContent xmlns:mc="http://schemas.openxmlformats.org/markup-compatibility/2006">
              <mc:Choice xmlns:v="urn:schemas-microsoft-com:vml" Requires="v">
                <p:oleObj spid="_x0000_s4737" name="Equation" r:id="rId7" imgW="5803560" imgH="469800" progId="Equation.DSMT4">
                  <p:embed/>
                </p:oleObj>
              </mc:Choice>
              <mc:Fallback>
                <p:oleObj name="Equation" r:id="rId7" imgW="5803560" imgH="469800" progId="Equation.DSMT4">
                  <p:embed/>
                  <p:pic>
                    <p:nvPicPr>
                      <p:cNvPr id="11" name="Object 10"/>
                      <p:cNvPicPr>
                        <a:picLocks noChangeAspect="1" noChangeArrowheads="1"/>
                      </p:cNvPicPr>
                      <p:nvPr/>
                    </p:nvPicPr>
                    <p:blipFill>
                      <a:blip r:embed="rId8"/>
                      <a:srcRect/>
                      <a:stretch>
                        <a:fillRect/>
                      </a:stretch>
                    </p:blipFill>
                    <p:spPr bwMode="auto">
                      <a:xfrm>
                        <a:off x="1066800" y="2207467"/>
                        <a:ext cx="5356225"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Box 6"/>
          <p:cNvSpPr txBox="1"/>
          <p:nvPr/>
        </p:nvSpPr>
        <p:spPr>
          <a:xfrm>
            <a:off x="1066800" y="1645267"/>
            <a:ext cx="5356225" cy="461665"/>
          </a:xfrm>
          <a:prstGeom prst="rect">
            <a:avLst/>
          </a:prstGeom>
          <a:noFill/>
        </p:spPr>
        <p:txBody>
          <a:bodyPr wrap="square" lIns="0" rtlCol="0">
            <a:noAutofit/>
          </a:bodyPr>
          <a:lstStyle/>
          <a:p>
            <a:pPr>
              <a:spcBef>
                <a:spcPts val="600"/>
              </a:spcBef>
            </a:pPr>
            <a:r>
              <a:rPr lang="en-US" sz="2400" dirty="0">
                <a:latin typeface="Arial" pitchFamily="34" charset="0"/>
                <a:cs typeface="Arial" pitchFamily="34" charset="0"/>
              </a:rPr>
              <a:t>Dividing both sides by </a:t>
            </a:r>
            <a:r>
              <a:rPr lang="en-US" sz="2400" i="1" dirty="0">
                <a:latin typeface="Symbol" panose="05050102010706020507" pitchFamily="18" charset="2"/>
                <a:cs typeface="Arial" pitchFamily="34" charset="0"/>
              </a:rPr>
              <a:t>g</a:t>
            </a:r>
            <a:r>
              <a:rPr lang="en-US" sz="2400" baseline="-25000" dirty="0">
                <a:latin typeface="Symbol" panose="05050102010706020507" pitchFamily="18" charset="2"/>
                <a:cs typeface="Arial" pitchFamily="34" charset="0"/>
              </a:rPr>
              <a:t>0</a:t>
            </a:r>
            <a:r>
              <a:rPr lang="en-US" sz="2400" dirty="0">
                <a:latin typeface="Arial" panose="020B0604020202020204" pitchFamily="34" charset="0"/>
                <a:cs typeface="Arial" panose="020B0604020202020204" pitchFamily="34" charset="0"/>
              </a:rPr>
              <a:t>, we get</a:t>
            </a:r>
          </a:p>
        </p:txBody>
      </p:sp>
      <p:sp>
        <p:nvSpPr>
          <p:cNvPr id="8" name="TextBox 7"/>
          <p:cNvSpPr txBox="1"/>
          <p:nvPr/>
        </p:nvSpPr>
        <p:spPr>
          <a:xfrm>
            <a:off x="1066800" y="2777900"/>
            <a:ext cx="6315361" cy="461665"/>
          </a:xfrm>
          <a:prstGeom prst="rect">
            <a:avLst/>
          </a:prstGeom>
          <a:noFill/>
        </p:spPr>
        <p:txBody>
          <a:bodyPr wrap="square" lIns="0" rtlCol="0">
            <a:noAutofit/>
          </a:bodyPr>
          <a:lstStyle/>
          <a:p>
            <a:pPr>
              <a:spcBef>
                <a:spcPts val="600"/>
              </a:spcBef>
            </a:pPr>
            <a:r>
              <a:rPr lang="en-US" sz="2400" dirty="0">
                <a:latin typeface="Arial" pitchFamily="34" charset="0"/>
                <a:cs typeface="Arial" pitchFamily="34" charset="0"/>
              </a:rPr>
              <a:t>Letting </a:t>
            </a:r>
            <a:r>
              <a:rPr lang="en-US" sz="2400" i="1" dirty="0">
                <a:latin typeface="Times New Roman" panose="02020603050405020304" pitchFamily="18" charset="0"/>
                <a:cs typeface="Times New Roman" panose="02020603050405020304" pitchFamily="18" charset="0"/>
              </a:rPr>
              <a:t>k </a:t>
            </a:r>
            <a:r>
              <a:rPr lang="en-US" sz="2400" dirty="0">
                <a:latin typeface="Times New Roman" panose="02020603050405020304" pitchFamily="18" charset="0"/>
                <a:cs typeface="Times New Roman" panose="02020603050405020304" pitchFamily="18" charset="0"/>
              </a:rPr>
              <a:t>= 1, 2,… , </a:t>
            </a:r>
            <a:r>
              <a:rPr lang="en-US" sz="2400" i="1" dirty="0">
                <a:latin typeface="Times New Roman" panose="02020603050405020304" pitchFamily="18" charset="0"/>
                <a:cs typeface="Times New Roman" panose="02020603050405020304" pitchFamily="18" charset="0"/>
              </a:rPr>
              <a:t>p</a:t>
            </a:r>
            <a:r>
              <a:rPr lang="en-US" sz="2400" dirty="0">
                <a:latin typeface="Times New Roman" panose="02020603050405020304" pitchFamily="18" charset="0"/>
                <a:cs typeface="Times New Roman" panose="02020603050405020304" pitchFamily="18" charset="0"/>
              </a:rPr>
              <a:t>, </a:t>
            </a:r>
            <a:r>
              <a:rPr lang="en-US" sz="2400" dirty="0">
                <a:latin typeface="Arial" pitchFamily="34" charset="0"/>
                <a:cs typeface="Arial" pitchFamily="34" charset="0"/>
              </a:rPr>
              <a:t>we get the well-known </a:t>
            </a:r>
          </a:p>
        </p:txBody>
      </p:sp>
      <p:sp>
        <p:nvSpPr>
          <p:cNvPr id="9" name="TextBox 8"/>
          <p:cNvSpPr txBox="1"/>
          <p:nvPr/>
        </p:nvSpPr>
        <p:spPr>
          <a:xfrm>
            <a:off x="1423416" y="3348044"/>
            <a:ext cx="3886200" cy="461665"/>
          </a:xfrm>
          <a:prstGeom prst="rect">
            <a:avLst/>
          </a:prstGeom>
          <a:noFill/>
        </p:spPr>
        <p:txBody>
          <a:bodyPr wrap="square" rtlCol="0">
            <a:noAutofit/>
          </a:bodyPr>
          <a:lstStyle/>
          <a:p>
            <a:pPr>
              <a:spcBef>
                <a:spcPts val="600"/>
              </a:spcBef>
            </a:pPr>
            <a:r>
              <a:rPr lang="en-US" sz="2400" b="1" dirty="0">
                <a:latin typeface="Arial" pitchFamily="34" charset="0"/>
                <a:cs typeface="Arial" pitchFamily="34" charset="0"/>
              </a:rPr>
              <a:t>Yule-Walker equations</a:t>
            </a:r>
          </a:p>
        </p:txBody>
      </p:sp>
      <p:sp>
        <p:nvSpPr>
          <p:cNvPr id="13" name="TextBox 12"/>
          <p:cNvSpPr txBox="1"/>
          <p:nvPr/>
        </p:nvSpPr>
        <p:spPr>
          <a:xfrm>
            <a:off x="6677625" y="1047713"/>
            <a:ext cx="1382713" cy="857287"/>
          </a:xfrm>
          <a:prstGeom prst="rect">
            <a:avLst/>
          </a:prstGeom>
          <a:noFill/>
        </p:spPr>
        <p:txBody>
          <a:bodyPr wrap="square" rtlCol="0">
            <a:noAutofit/>
          </a:bodyPr>
          <a:lstStyle/>
          <a:p>
            <a:pPr>
              <a:spcBef>
                <a:spcPts val="600"/>
              </a:spcBef>
            </a:pPr>
            <a:r>
              <a:rPr lang="en-US" sz="2800" b="1" dirty="0">
                <a:solidFill>
                  <a:srgbClr val="22770B"/>
                </a:solidFill>
                <a:latin typeface="Arial" pitchFamily="34" charset="0"/>
                <a:cs typeface="Arial" pitchFamily="34" charset="0"/>
              </a:rPr>
              <a:t>Light board</a:t>
            </a:r>
          </a:p>
        </p:txBody>
      </p:sp>
    </p:spTree>
    <p:extLst>
      <p:ext uri="{BB962C8B-B14F-4D97-AF65-F5344CB8AC3E}">
        <p14:creationId xmlns:p14="http://schemas.microsoft.com/office/powerpoint/2010/main" val="427269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235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3523" grpId="0" build="p"/>
      <p:bldP spid="7"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5575" name="Text Box 7"/>
          <p:cNvSpPr txBox="1">
            <a:spLocks noChangeArrowheads="1"/>
          </p:cNvSpPr>
          <p:nvPr/>
        </p:nvSpPr>
        <p:spPr bwMode="auto">
          <a:xfrm>
            <a:off x="772155" y="4055726"/>
            <a:ext cx="6924045" cy="92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noAutofit/>
          </a:bodyPr>
          <a:lstStyle>
            <a:lvl1pPr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eaLnBrk="1" hangingPunct="1">
              <a:spcBef>
                <a:spcPts val="600"/>
              </a:spcBef>
            </a:pPr>
            <a:r>
              <a:rPr lang="en-US" sz="2400" dirty="0"/>
              <a:t>Solve the resulting equations for </a:t>
            </a:r>
            <a:br>
              <a:rPr lang="en-US" sz="2400" dirty="0"/>
            </a:br>
            <a:r>
              <a:rPr lang="en-US" sz="2400" dirty="0"/>
              <a:t>and denote these estimates                      .</a:t>
            </a:r>
          </a:p>
        </p:txBody>
      </p:sp>
      <p:sp>
        <p:nvSpPr>
          <p:cNvPr id="28675" name="TextBox 1"/>
          <p:cNvSpPr txBox="1">
            <a:spLocks noChangeArrowheads="1"/>
          </p:cNvSpPr>
          <p:nvPr/>
        </p:nvSpPr>
        <p:spPr bwMode="auto">
          <a:xfrm>
            <a:off x="457200" y="609600"/>
            <a:ext cx="784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eaLnBrk="1" hangingPunct="1">
              <a:spcBef>
                <a:spcPts val="600"/>
              </a:spcBef>
            </a:pPr>
            <a:r>
              <a:rPr lang="en-US" sz="2800" dirty="0"/>
              <a:t>Estimate              , where</a:t>
            </a:r>
          </a:p>
        </p:txBody>
      </p:sp>
      <p:graphicFrame>
        <p:nvGraphicFramePr>
          <p:cNvPr id="28676" name="Object 3"/>
          <p:cNvGraphicFramePr>
            <a:graphicFrameLocks noChangeAspect="1"/>
          </p:cNvGraphicFramePr>
          <p:nvPr>
            <p:extLst>
              <p:ext uri="{D42A27DB-BD31-4B8C-83A1-F6EECF244321}">
                <p14:modId xmlns:p14="http://schemas.microsoft.com/office/powerpoint/2010/main" val="4162274138"/>
              </p:ext>
            </p:extLst>
          </p:nvPr>
        </p:nvGraphicFramePr>
        <p:xfrm>
          <a:off x="2017713" y="685800"/>
          <a:ext cx="1243012" cy="431800"/>
        </p:xfrm>
        <a:graphic>
          <a:graphicData uri="http://schemas.openxmlformats.org/presentationml/2006/ole">
            <mc:AlternateContent xmlns:mc="http://schemas.openxmlformats.org/markup-compatibility/2006">
              <mc:Choice xmlns:v="urn:schemas-microsoft-com:vml" Requires="v">
                <p:oleObj spid="_x0000_s26872" name="Equation" r:id="rId4" imgW="1346040" imgH="431640" progId="Equation.DSMT4">
                  <p:embed/>
                </p:oleObj>
              </mc:Choice>
              <mc:Fallback>
                <p:oleObj name="Equation" r:id="rId4" imgW="1346040" imgH="431640" progId="Equation.DSMT4">
                  <p:embed/>
                  <p:pic>
                    <p:nvPicPr>
                      <p:cNvPr id="28676" name="Object 3"/>
                      <p:cNvPicPr>
                        <a:picLocks noChangeAspect="1" noChangeArrowheads="1"/>
                      </p:cNvPicPr>
                      <p:nvPr/>
                    </p:nvPicPr>
                    <p:blipFill>
                      <a:blip r:embed="rId5"/>
                      <a:srcRect/>
                      <a:stretch>
                        <a:fillRect/>
                      </a:stretch>
                    </p:blipFill>
                    <p:spPr bwMode="auto">
                      <a:xfrm>
                        <a:off x="2017713" y="685800"/>
                        <a:ext cx="12430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25572" name="Object 4"/>
          <p:cNvGraphicFramePr>
            <a:graphicFrameLocks noChangeAspect="1"/>
          </p:cNvGraphicFramePr>
          <p:nvPr>
            <p:extLst>
              <p:ext uri="{D42A27DB-BD31-4B8C-83A1-F6EECF244321}">
                <p14:modId xmlns:p14="http://schemas.microsoft.com/office/powerpoint/2010/main" val="2753597909"/>
              </p:ext>
            </p:extLst>
          </p:nvPr>
        </p:nvGraphicFramePr>
        <p:xfrm>
          <a:off x="685800" y="1143000"/>
          <a:ext cx="6553200" cy="2755900"/>
        </p:xfrm>
        <a:graphic>
          <a:graphicData uri="http://schemas.openxmlformats.org/presentationml/2006/ole">
            <mc:AlternateContent xmlns:mc="http://schemas.openxmlformats.org/markup-compatibility/2006">
              <mc:Choice xmlns:v="urn:schemas-microsoft-com:vml" Requires="v">
                <p:oleObj spid="_x0000_s26873" name="Equation" r:id="rId6" imgW="6337080" imgH="2755800" progId="Equation.DSMT4">
                  <p:embed/>
                </p:oleObj>
              </mc:Choice>
              <mc:Fallback>
                <p:oleObj name="Equation" r:id="rId6" imgW="6337080" imgH="2755800" progId="Equation.DSMT4">
                  <p:embed/>
                  <p:pic>
                    <p:nvPicPr>
                      <p:cNvPr id="2925572" name="Object 4"/>
                      <p:cNvPicPr>
                        <a:picLocks noChangeAspect="1" noChangeArrowheads="1"/>
                      </p:cNvPicPr>
                      <p:nvPr/>
                    </p:nvPicPr>
                    <p:blipFill>
                      <a:blip r:embed="rId7"/>
                      <a:srcRect/>
                      <a:stretch>
                        <a:fillRect/>
                      </a:stretch>
                    </p:blipFill>
                    <p:spPr bwMode="auto">
                      <a:xfrm>
                        <a:off x="685800" y="1143000"/>
                        <a:ext cx="6553200" cy="275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25573" name="Object 5"/>
          <p:cNvGraphicFramePr>
            <a:graphicFrameLocks noChangeAspect="1"/>
          </p:cNvGraphicFramePr>
          <p:nvPr>
            <p:extLst>
              <p:ext uri="{D42A27DB-BD31-4B8C-83A1-F6EECF244321}">
                <p14:modId xmlns:p14="http://schemas.microsoft.com/office/powerpoint/2010/main" val="3332659483"/>
              </p:ext>
            </p:extLst>
          </p:nvPr>
        </p:nvGraphicFramePr>
        <p:xfrm>
          <a:off x="4774222" y="4433686"/>
          <a:ext cx="1702778" cy="418730"/>
        </p:xfrm>
        <a:graphic>
          <a:graphicData uri="http://schemas.openxmlformats.org/presentationml/2006/ole">
            <mc:AlternateContent xmlns:mc="http://schemas.openxmlformats.org/markup-compatibility/2006">
              <mc:Choice xmlns:v="urn:schemas-microsoft-com:vml" Requires="v">
                <p:oleObj spid="_x0000_s26874" name="Equation" r:id="rId8" imgW="2070100" imgH="469900" progId="Equation.DSMT4">
                  <p:embed/>
                </p:oleObj>
              </mc:Choice>
              <mc:Fallback>
                <p:oleObj name="Equation" r:id="rId8" imgW="2070100" imgH="469900" progId="Equation.DSMT4">
                  <p:embed/>
                  <p:pic>
                    <p:nvPicPr>
                      <p:cNvPr id="292557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74222" y="4433686"/>
                        <a:ext cx="1702778" cy="418730"/>
                      </a:xfrm>
                      <a:prstGeom prst="rect">
                        <a:avLst/>
                      </a:prstGeom>
                      <a:noFill/>
                      <a:ln>
                        <a:noFill/>
                      </a:ln>
                      <a:effectLst/>
                      <a:extLst/>
                    </p:spPr>
                  </p:pic>
                </p:oleObj>
              </mc:Fallback>
            </mc:AlternateContent>
          </a:graphicData>
        </a:graphic>
      </p:graphicFrame>
      <p:sp>
        <p:nvSpPr>
          <p:cNvPr id="2925576" name="Text Box 8"/>
          <p:cNvSpPr txBox="1">
            <a:spLocks noChangeArrowheads="1"/>
          </p:cNvSpPr>
          <p:nvPr/>
        </p:nvSpPr>
        <p:spPr bwMode="auto">
          <a:xfrm>
            <a:off x="804497" y="4851400"/>
            <a:ext cx="506290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oAutofit/>
          </a:bodyPr>
          <a:lstStyle>
            <a:lvl1pPr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marL="342900" indent="-342900" eaLnBrk="1" hangingPunct="1">
              <a:spcBef>
                <a:spcPts val="600"/>
              </a:spcBef>
              <a:buFont typeface="Arial" panose="020B0604020202020204" pitchFamily="34" charset="0"/>
              <a:buChar char="•"/>
            </a:pPr>
            <a:r>
              <a:rPr lang="en-US" sz="2400" dirty="0"/>
              <a:t>Called </a:t>
            </a:r>
            <a:r>
              <a:rPr lang="en-US" sz="2400" b="1" i="1" dirty="0"/>
              <a:t>Yule-walker estimates</a:t>
            </a:r>
          </a:p>
        </p:txBody>
      </p:sp>
      <p:graphicFrame>
        <p:nvGraphicFramePr>
          <p:cNvPr id="2925578" name="Object 5"/>
          <p:cNvGraphicFramePr>
            <a:graphicFrameLocks noChangeAspect="1"/>
          </p:cNvGraphicFramePr>
          <p:nvPr>
            <p:extLst>
              <p:ext uri="{D42A27DB-BD31-4B8C-83A1-F6EECF244321}">
                <p14:modId xmlns:p14="http://schemas.microsoft.com/office/powerpoint/2010/main" val="3637338287"/>
              </p:ext>
            </p:extLst>
          </p:nvPr>
        </p:nvGraphicFramePr>
        <p:xfrm>
          <a:off x="5334000" y="4060840"/>
          <a:ext cx="1702778" cy="418730"/>
        </p:xfrm>
        <a:graphic>
          <a:graphicData uri="http://schemas.openxmlformats.org/presentationml/2006/ole">
            <mc:AlternateContent xmlns:mc="http://schemas.openxmlformats.org/markup-compatibility/2006">
              <mc:Choice xmlns:v="urn:schemas-microsoft-com:vml" Requires="v">
                <p:oleObj spid="_x0000_s26875" name="Equation" r:id="rId10" imgW="2070100" imgH="469900" progId="Equation.DSMT4">
                  <p:embed/>
                </p:oleObj>
              </mc:Choice>
              <mc:Fallback>
                <p:oleObj name="Equation" r:id="rId10" imgW="2070100" imgH="469900" progId="Equation.DSMT4">
                  <p:embed/>
                  <p:pic>
                    <p:nvPicPr>
                      <p:cNvPr id="2925578"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000" y="4060840"/>
                        <a:ext cx="1702778" cy="41873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6722490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255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255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255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2557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25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5575" grpId="0"/>
      <p:bldP spid="292557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236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8663D-CF97-FD4D-A929-EE429BD08BE1}"/>
              </a:ext>
            </a:extLst>
          </p:cNvPr>
          <p:cNvSpPr>
            <a:spLocks noGrp="1"/>
          </p:cNvSpPr>
          <p:nvPr>
            <p:ph type="ctrTitle"/>
          </p:nvPr>
        </p:nvSpPr>
        <p:spPr/>
        <p:txBody>
          <a:bodyPr/>
          <a:lstStyle/>
          <a:p>
            <a:r>
              <a:rPr lang="en-US" dirty="0"/>
              <a:t>Burg Estimation</a:t>
            </a:r>
          </a:p>
        </p:txBody>
      </p:sp>
    </p:spTree>
    <p:extLst>
      <p:ext uri="{BB962C8B-B14F-4D97-AF65-F5344CB8AC3E}">
        <p14:creationId xmlns:p14="http://schemas.microsoft.com/office/powerpoint/2010/main" val="19844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35810" name="Object 2"/>
          <p:cNvGraphicFramePr>
            <a:graphicFrameLocks noChangeAspect="1"/>
          </p:cNvGraphicFramePr>
          <p:nvPr>
            <p:extLst>
              <p:ext uri="{D42A27DB-BD31-4B8C-83A1-F6EECF244321}">
                <p14:modId xmlns:p14="http://schemas.microsoft.com/office/powerpoint/2010/main" val="3338473897"/>
              </p:ext>
            </p:extLst>
          </p:nvPr>
        </p:nvGraphicFramePr>
        <p:xfrm>
          <a:off x="1045419" y="1314450"/>
          <a:ext cx="3657600" cy="444500"/>
        </p:xfrm>
        <a:graphic>
          <a:graphicData uri="http://schemas.openxmlformats.org/presentationml/2006/ole">
            <mc:AlternateContent xmlns:mc="http://schemas.openxmlformats.org/markup-compatibility/2006">
              <mc:Choice xmlns:v="urn:schemas-microsoft-com:vml" Requires="v">
                <p:oleObj spid="_x0000_s25141" name="Equation" r:id="rId4" imgW="3962160" imgH="444240" progId="Equation.DSMT4">
                  <p:embed/>
                </p:oleObj>
              </mc:Choice>
              <mc:Fallback>
                <p:oleObj name="Equation" r:id="rId4" imgW="3962160" imgH="444240" progId="Equation.DSMT4">
                  <p:embed/>
                  <p:pic>
                    <p:nvPicPr>
                      <p:cNvPr id="2935810" name="Object 2"/>
                      <p:cNvPicPr>
                        <a:picLocks noChangeAspect="1" noChangeArrowheads="1"/>
                      </p:cNvPicPr>
                      <p:nvPr/>
                    </p:nvPicPr>
                    <p:blipFill>
                      <a:blip r:embed="rId5"/>
                      <a:srcRect/>
                      <a:stretch>
                        <a:fillRect/>
                      </a:stretch>
                    </p:blipFill>
                    <p:spPr bwMode="auto">
                      <a:xfrm>
                        <a:off x="1045419" y="1314450"/>
                        <a:ext cx="36576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796" name="TextBox 3"/>
          <p:cNvSpPr txBox="1">
            <a:spLocks noChangeArrowheads="1"/>
          </p:cNvSpPr>
          <p:nvPr/>
        </p:nvSpPr>
        <p:spPr bwMode="auto">
          <a:xfrm>
            <a:off x="457200" y="551612"/>
            <a:ext cx="8686800" cy="56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marL="514350" indent="-514350"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marL="0" indent="0" eaLnBrk="1" hangingPunct="1">
              <a:spcBef>
                <a:spcPts val="600"/>
              </a:spcBef>
            </a:pPr>
            <a:r>
              <a:rPr lang="en-US" sz="3200" b="1" dirty="0"/>
              <a:t>Burg estimates</a:t>
            </a:r>
            <a:r>
              <a:rPr lang="en-US" sz="3200" dirty="0"/>
              <a:t>	</a:t>
            </a:r>
          </a:p>
        </p:txBody>
      </p:sp>
      <p:sp>
        <p:nvSpPr>
          <p:cNvPr id="2935813" name="Text Box 5"/>
          <p:cNvSpPr txBox="1">
            <a:spLocks noChangeArrowheads="1"/>
          </p:cNvSpPr>
          <p:nvPr/>
        </p:nvSpPr>
        <p:spPr bwMode="auto">
          <a:xfrm>
            <a:off x="677007" y="4919174"/>
            <a:ext cx="778998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noAutofit/>
          </a:bodyPr>
          <a:lstStyle>
            <a:lvl1pPr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eaLnBrk="1" hangingPunct="1">
              <a:spcBef>
                <a:spcPts val="600"/>
              </a:spcBef>
            </a:pPr>
            <a:r>
              <a:rPr lang="en-US" sz="2800" dirty="0"/>
              <a:t>Use least squares to find             that minimize</a:t>
            </a:r>
          </a:p>
        </p:txBody>
      </p:sp>
      <p:graphicFrame>
        <p:nvGraphicFramePr>
          <p:cNvPr id="2935816" name="Object 8"/>
          <p:cNvGraphicFramePr>
            <a:graphicFrameLocks noChangeAspect="1"/>
          </p:cNvGraphicFramePr>
          <p:nvPr>
            <p:extLst>
              <p:ext uri="{D42A27DB-BD31-4B8C-83A1-F6EECF244321}">
                <p14:modId xmlns:p14="http://schemas.microsoft.com/office/powerpoint/2010/main" val="714578347"/>
              </p:ext>
            </p:extLst>
          </p:nvPr>
        </p:nvGraphicFramePr>
        <p:xfrm>
          <a:off x="1045419" y="5410200"/>
          <a:ext cx="5846763" cy="936625"/>
        </p:xfrm>
        <a:graphic>
          <a:graphicData uri="http://schemas.openxmlformats.org/presentationml/2006/ole">
            <mc:AlternateContent xmlns:mc="http://schemas.openxmlformats.org/markup-compatibility/2006">
              <mc:Choice xmlns:v="urn:schemas-microsoft-com:vml" Requires="v">
                <p:oleObj spid="_x0000_s25142" name="Equation" r:id="rId6" imgW="7213320" imgH="1066680" progId="Equation.DSMT4">
                  <p:embed/>
                </p:oleObj>
              </mc:Choice>
              <mc:Fallback>
                <p:oleObj name="Equation" r:id="rId6" imgW="7213320" imgH="1066680" progId="Equation.DSMT4">
                  <p:embed/>
                  <p:pic>
                    <p:nvPicPr>
                      <p:cNvPr id="2935816" name="Object 8"/>
                      <p:cNvPicPr>
                        <a:picLocks noChangeAspect="1" noChangeArrowheads="1"/>
                      </p:cNvPicPr>
                      <p:nvPr/>
                    </p:nvPicPr>
                    <p:blipFill>
                      <a:blip r:embed="rId7"/>
                      <a:srcRect/>
                      <a:stretch>
                        <a:fillRect/>
                      </a:stretch>
                    </p:blipFill>
                    <p:spPr bwMode="auto">
                      <a:xfrm>
                        <a:off x="1045419" y="5410200"/>
                        <a:ext cx="5846763"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2"/>
          <p:cNvGraphicFramePr>
            <a:graphicFrameLocks noChangeAspect="1"/>
          </p:cNvGraphicFramePr>
          <p:nvPr>
            <p:extLst>
              <p:ext uri="{D42A27DB-BD31-4B8C-83A1-F6EECF244321}">
                <p14:modId xmlns:p14="http://schemas.microsoft.com/office/powerpoint/2010/main" val="3183325090"/>
              </p:ext>
            </p:extLst>
          </p:nvPr>
        </p:nvGraphicFramePr>
        <p:xfrm>
          <a:off x="1045419" y="2067945"/>
          <a:ext cx="3822700" cy="444500"/>
        </p:xfrm>
        <a:graphic>
          <a:graphicData uri="http://schemas.openxmlformats.org/presentationml/2006/ole">
            <mc:AlternateContent xmlns:mc="http://schemas.openxmlformats.org/markup-compatibility/2006">
              <mc:Choice xmlns:v="urn:schemas-microsoft-com:vml" Requires="v">
                <p:oleObj spid="_x0000_s25143" name="Equation" r:id="rId8" imgW="4140000" imgH="444240" progId="Equation.DSMT4">
                  <p:embed/>
                </p:oleObj>
              </mc:Choice>
              <mc:Fallback>
                <p:oleObj name="Equation" r:id="rId8" imgW="4140000" imgH="444240" progId="Equation.DSMT4">
                  <p:embed/>
                  <p:pic>
                    <p:nvPicPr>
                      <p:cNvPr id="10" name="Object 2"/>
                      <p:cNvPicPr>
                        <a:picLocks noChangeAspect="1" noChangeArrowheads="1"/>
                      </p:cNvPicPr>
                      <p:nvPr/>
                    </p:nvPicPr>
                    <p:blipFill>
                      <a:blip r:embed="rId9"/>
                      <a:srcRect/>
                      <a:stretch>
                        <a:fillRect/>
                      </a:stretch>
                    </p:blipFill>
                    <p:spPr bwMode="auto">
                      <a:xfrm>
                        <a:off x="1045419" y="2067945"/>
                        <a:ext cx="38227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
          <p:cNvGraphicFramePr>
            <a:graphicFrameLocks noChangeAspect="1"/>
          </p:cNvGraphicFramePr>
          <p:nvPr>
            <p:extLst>
              <p:ext uri="{D42A27DB-BD31-4B8C-83A1-F6EECF244321}">
                <p14:modId xmlns:p14="http://schemas.microsoft.com/office/powerpoint/2010/main" val="1730837979"/>
              </p:ext>
            </p:extLst>
          </p:nvPr>
        </p:nvGraphicFramePr>
        <p:xfrm>
          <a:off x="1045419" y="2759059"/>
          <a:ext cx="4140200" cy="444500"/>
        </p:xfrm>
        <a:graphic>
          <a:graphicData uri="http://schemas.openxmlformats.org/presentationml/2006/ole">
            <mc:AlternateContent xmlns:mc="http://schemas.openxmlformats.org/markup-compatibility/2006">
              <mc:Choice xmlns:v="urn:schemas-microsoft-com:vml" Requires="v">
                <p:oleObj spid="_x0000_s25144" name="Equation" r:id="rId10" imgW="4483080" imgH="444240" progId="Equation.DSMT4">
                  <p:embed/>
                </p:oleObj>
              </mc:Choice>
              <mc:Fallback>
                <p:oleObj name="Equation" r:id="rId10" imgW="4483080" imgH="444240" progId="Equation.DSMT4">
                  <p:embed/>
                  <p:pic>
                    <p:nvPicPr>
                      <p:cNvPr id="11" name="Object 2"/>
                      <p:cNvPicPr>
                        <a:picLocks noChangeAspect="1" noChangeArrowheads="1"/>
                      </p:cNvPicPr>
                      <p:nvPr/>
                    </p:nvPicPr>
                    <p:blipFill>
                      <a:blip r:embed="rId11"/>
                      <a:srcRect/>
                      <a:stretch>
                        <a:fillRect/>
                      </a:stretch>
                    </p:blipFill>
                    <p:spPr bwMode="auto">
                      <a:xfrm>
                        <a:off x="1045419" y="2759059"/>
                        <a:ext cx="41402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Box 3"/>
          <p:cNvSpPr txBox="1"/>
          <p:nvPr/>
        </p:nvSpPr>
        <p:spPr>
          <a:xfrm>
            <a:off x="1828800" y="3362875"/>
            <a:ext cx="228600" cy="830997"/>
          </a:xfrm>
          <a:prstGeom prst="rect">
            <a:avLst/>
          </a:prstGeom>
          <a:noFill/>
        </p:spPr>
        <p:txBody>
          <a:bodyPr wrap="square" rtlCol="0">
            <a:noAutofit/>
          </a:bodyPr>
          <a:lstStyle/>
          <a:p>
            <a:pPr>
              <a:spcBef>
                <a:spcPts val="600"/>
              </a:spcBef>
            </a:pPr>
            <a:r>
              <a:rPr lang="en-US" sz="1600" dirty="0">
                <a:latin typeface="Arial" pitchFamily="34" charset="0"/>
                <a:cs typeface="Arial" pitchFamily="34" charset="0"/>
                <a:sym typeface="Symbol" panose="05050102010706020507" pitchFamily="18" charset="2"/>
              </a:rPr>
              <a:t></a:t>
            </a:r>
            <a:endParaRPr lang="en-US" sz="1600" dirty="0">
              <a:latin typeface="Arial" pitchFamily="34" charset="0"/>
              <a:cs typeface="Arial" pitchFamily="34" charset="0"/>
            </a:endParaRPr>
          </a:p>
        </p:txBody>
      </p:sp>
      <p:graphicFrame>
        <p:nvGraphicFramePr>
          <p:cNvPr id="13" name="Object 2"/>
          <p:cNvGraphicFramePr>
            <a:graphicFrameLocks noChangeAspect="1"/>
          </p:cNvGraphicFramePr>
          <p:nvPr>
            <p:extLst>
              <p:ext uri="{D42A27DB-BD31-4B8C-83A1-F6EECF244321}">
                <p14:modId xmlns:p14="http://schemas.microsoft.com/office/powerpoint/2010/main" val="4229859456"/>
              </p:ext>
            </p:extLst>
          </p:nvPr>
        </p:nvGraphicFramePr>
        <p:xfrm>
          <a:off x="1045419" y="4307688"/>
          <a:ext cx="3835400" cy="444500"/>
        </p:xfrm>
        <a:graphic>
          <a:graphicData uri="http://schemas.openxmlformats.org/presentationml/2006/ole">
            <mc:AlternateContent xmlns:mc="http://schemas.openxmlformats.org/markup-compatibility/2006">
              <mc:Choice xmlns:v="urn:schemas-microsoft-com:vml" Requires="v">
                <p:oleObj spid="_x0000_s25145" name="Equation" r:id="rId12" imgW="4152600" imgH="444240" progId="Equation.DSMT4">
                  <p:embed/>
                </p:oleObj>
              </mc:Choice>
              <mc:Fallback>
                <p:oleObj name="Equation" r:id="rId12" imgW="4152600" imgH="444240" progId="Equation.DSMT4">
                  <p:embed/>
                  <p:pic>
                    <p:nvPicPr>
                      <p:cNvPr id="13" name="Object 2"/>
                      <p:cNvPicPr>
                        <a:picLocks noChangeAspect="1" noChangeArrowheads="1"/>
                      </p:cNvPicPr>
                      <p:nvPr/>
                    </p:nvPicPr>
                    <p:blipFill>
                      <a:blip r:embed="rId13"/>
                      <a:srcRect/>
                      <a:stretch>
                        <a:fillRect/>
                      </a:stretch>
                    </p:blipFill>
                    <p:spPr bwMode="auto">
                      <a:xfrm>
                        <a:off x="1045419" y="4307688"/>
                        <a:ext cx="38354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Picture 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00600" y="4942225"/>
            <a:ext cx="1066800" cy="469392"/>
          </a:xfrm>
          <a:prstGeom prst="rect">
            <a:avLst/>
          </a:prstGeom>
        </p:spPr>
      </p:pic>
      <p:sp>
        <p:nvSpPr>
          <p:cNvPr id="6" name="TextBox 5"/>
          <p:cNvSpPr txBox="1"/>
          <p:nvPr/>
        </p:nvSpPr>
        <p:spPr>
          <a:xfrm>
            <a:off x="5943600" y="1905000"/>
            <a:ext cx="2438400" cy="584775"/>
          </a:xfrm>
          <a:prstGeom prst="rect">
            <a:avLst/>
          </a:prstGeom>
          <a:noFill/>
        </p:spPr>
        <p:txBody>
          <a:bodyPr wrap="square" rtlCol="0">
            <a:noAutofit/>
          </a:bodyPr>
          <a:lstStyle/>
          <a:p>
            <a:pPr>
              <a:spcBef>
                <a:spcPts val="600"/>
              </a:spcBef>
            </a:pPr>
            <a:r>
              <a:rPr lang="en-US" sz="3200" b="1" dirty="0">
                <a:solidFill>
                  <a:srgbClr val="22770B"/>
                </a:solidFill>
                <a:latin typeface="Arial" pitchFamily="34" charset="0"/>
                <a:cs typeface="Arial" pitchFamily="34" charset="0"/>
              </a:rPr>
              <a:t>Light board</a:t>
            </a:r>
          </a:p>
        </p:txBody>
      </p:sp>
    </p:spTree>
    <p:extLst>
      <p:ext uri="{BB962C8B-B14F-4D97-AF65-F5344CB8AC3E}">
        <p14:creationId xmlns:p14="http://schemas.microsoft.com/office/powerpoint/2010/main" val="181472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5810"/>
                                        </p:tgtEl>
                                        <p:attrNameLst>
                                          <p:attrName>style.visibility</p:attrName>
                                        </p:attrNameLst>
                                      </p:cBhvr>
                                      <p:to>
                                        <p:strVal val="visible"/>
                                      </p:to>
                                    </p:set>
                                    <p:animEffect transition="in" filter="fade">
                                      <p:cBhvr>
                                        <p:cTn id="7" dur="500"/>
                                        <p:tgtEl>
                                          <p:spTgt spid="29358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35813"/>
                                        </p:tgtEl>
                                        <p:attrNameLst>
                                          <p:attrName>style.visibility</p:attrName>
                                        </p:attrNameLst>
                                      </p:cBhvr>
                                      <p:to>
                                        <p:strVal val="visible"/>
                                      </p:to>
                                    </p:set>
                                    <p:animEffect transition="in" filter="fade">
                                      <p:cBhvr>
                                        <p:cTn id="32" dur="500"/>
                                        <p:tgtEl>
                                          <p:spTgt spid="2935813"/>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935816"/>
                                        </p:tgtEl>
                                        <p:attrNameLst>
                                          <p:attrName>style.visibility</p:attrName>
                                        </p:attrNameLst>
                                      </p:cBhvr>
                                      <p:to>
                                        <p:strVal val="visible"/>
                                      </p:to>
                                    </p:set>
                                    <p:animEffect transition="in" filter="fade">
                                      <p:cBhvr>
                                        <p:cTn id="40" dur="500"/>
                                        <p:tgtEl>
                                          <p:spTgt spid="2935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581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116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93CED-679A-A24A-B1A3-BDED489967E7}"/>
              </a:ext>
            </a:extLst>
          </p:cNvPr>
          <p:cNvSpPr>
            <a:spLocks noGrp="1"/>
          </p:cNvSpPr>
          <p:nvPr>
            <p:ph type="ctrTitle"/>
          </p:nvPr>
        </p:nvSpPr>
        <p:spPr/>
        <p:txBody>
          <a:bodyPr/>
          <a:lstStyle/>
          <a:p>
            <a:r>
              <a:rPr lang="en-US" dirty="0"/>
              <a:t>Burg Estimation</a:t>
            </a:r>
          </a:p>
        </p:txBody>
      </p:sp>
    </p:spTree>
    <p:extLst>
      <p:ext uri="{BB962C8B-B14F-4D97-AF65-F5344CB8AC3E}">
        <p14:creationId xmlns:p14="http://schemas.microsoft.com/office/powerpoint/2010/main" val="737719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5840" y="1182972"/>
            <a:ext cx="7604760" cy="2323713"/>
          </a:xfrm>
          <a:prstGeom prst="rect">
            <a:avLst/>
          </a:prstGeom>
          <a:noFill/>
        </p:spPr>
        <p:txBody>
          <a:bodyPr wrap="square" rtlCol="0">
            <a:noAutofit/>
          </a:bodyPr>
          <a:lstStyle/>
          <a:p>
            <a:pPr marL="457200" indent="-457200">
              <a:spcBef>
                <a:spcPts val="600"/>
              </a:spcBef>
              <a:buFont typeface="Arial" panose="020B0604020202020204" pitchFamily="34" charset="0"/>
              <a:buChar char="•"/>
            </a:pPr>
            <a:r>
              <a:rPr lang="en-US" sz="2800" dirty="0">
                <a:latin typeface="Arial" panose="020B0604020202020204" pitchFamily="34" charset="0"/>
                <a:cs typeface="Arial" panose="020B0604020202020204" pitchFamily="34" charset="0"/>
                <a:sym typeface="Symbol" panose="05050102010706020507" pitchFamily="18" charset="2"/>
              </a:rPr>
              <a:t>Note, we had to begin the equations at </a:t>
            </a:r>
            <a:r>
              <a:rPr lang="en-US" sz="2800" i="1" dirty="0">
                <a:latin typeface="Times New Roman" panose="02020603050405020304" pitchFamily="18" charset="0"/>
                <a:cs typeface="Times New Roman" panose="02020603050405020304" pitchFamily="18" charset="0"/>
              </a:rPr>
              <a:t>X</a:t>
            </a:r>
            <a:r>
              <a:rPr lang="en-US" sz="2800" i="1" baseline="-25000" dirty="0">
                <a:latin typeface="Times New Roman" panose="02020603050405020304" pitchFamily="18" charset="0"/>
                <a:cs typeface="Times New Roman" panose="02020603050405020304" pitchFamily="18" charset="0"/>
              </a:rPr>
              <a:t>p+</a:t>
            </a:r>
            <a:r>
              <a:rPr lang="en-US" sz="2800" baseline="-25000" dirty="0">
                <a:latin typeface="Times New Roman" panose="02020603050405020304" pitchFamily="18" charset="0"/>
                <a:cs typeface="Times New Roman" panose="02020603050405020304" pitchFamily="18" charset="0"/>
              </a:rPr>
              <a:t>1</a:t>
            </a:r>
            <a:r>
              <a:rPr lang="en-US" sz="2800" i="1" baseline="-250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sym typeface="Symbol" panose="05050102010706020507" pitchFamily="18" charset="2"/>
              </a:rPr>
              <a:t>because </a:t>
            </a:r>
            <a:r>
              <a:rPr lang="en-US" sz="2800" i="1"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a:t>
            </a:r>
            <a:r>
              <a:rPr lang="en-US" sz="2800" i="1" dirty="0">
                <a:latin typeface="Times New Roman" panose="02020603050405020304" pitchFamily="18" charset="0"/>
                <a:cs typeface="Times New Roman" panose="02020603050405020304" pitchFamily="18" charset="0"/>
              </a:rPr>
              <a:t> X</a:t>
            </a:r>
            <a:r>
              <a:rPr lang="en-US" sz="2800" i="1" baseline="-25000" dirty="0">
                <a:latin typeface="Times New Roman" panose="02020603050405020304" pitchFamily="18" charset="0"/>
                <a:cs typeface="Times New Roman" panose="02020603050405020304" pitchFamily="18" charset="0"/>
              </a:rPr>
              <a:t>p </a:t>
            </a:r>
            <a:r>
              <a:rPr lang="en-US" sz="2800" dirty="0">
                <a:latin typeface="Arial" panose="020B0604020202020204" pitchFamily="34" charset="0"/>
                <a:cs typeface="Arial" panose="020B0604020202020204" pitchFamily="34" charset="0"/>
                <a:sym typeface="Symbol" panose="05050102010706020507" pitchFamily="18" charset="2"/>
              </a:rPr>
              <a:t>involve values such as </a:t>
            </a:r>
            <a:r>
              <a:rPr lang="en-US" sz="2800" i="1"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a:t>
            </a:r>
            <a:r>
              <a:rPr lang="en-US" sz="2800" i="1" dirty="0">
                <a:latin typeface="Times New Roman" panose="02020603050405020304" pitchFamily="18" charset="0"/>
                <a:cs typeface="Times New Roman" panose="02020603050405020304" pitchFamily="18" charset="0"/>
              </a:rPr>
              <a:t> X</a:t>
            </a:r>
            <a:r>
              <a:rPr lang="en-US" sz="2800" i="1" baseline="-25000" dirty="0">
                <a:latin typeface="Times New Roman" panose="02020603050405020304" pitchFamily="18" charset="0"/>
                <a:cs typeface="Times New Roman" panose="02020603050405020304" pitchFamily="18" charset="0"/>
              </a:rPr>
              <a:t>–</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a:t>
            </a:r>
            <a:r>
              <a:rPr lang="en-US" sz="2800" dirty="0">
                <a:latin typeface="Arial" panose="020B0604020202020204" pitchFamily="34" charset="0"/>
                <a:cs typeface="Arial" panose="020B0604020202020204" pitchFamily="34" charset="0"/>
              </a:rPr>
              <a:t>and so on that are not observed</a:t>
            </a:r>
          </a:p>
          <a:p>
            <a:pPr marL="457200" indent="-457200">
              <a:spcBef>
                <a:spcPts val="600"/>
              </a:spcBef>
              <a:buFont typeface="Arial" panose="020B0604020202020204" pitchFamily="34" charset="0"/>
              <a:buChar char="•"/>
            </a:pPr>
            <a:r>
              <a:rPr lang="en-US" sz="2800" dirty="0">
                <a:latin typeface="Arial" panose="020B0604020202020204" pitchFamily="34" charset="0"/>
                <a:cs typeface="Arial" panose="020B0604020202020204" pitchFamily="34" charset="0"/>
                <a:sym typeface="Symbol" panose="05050102010706020507" pitchFamily="18" charset="2"/>
              </a:rPr>
              <a:t>This is unfortunate because we’re nearly </a:t>
            </a:r>
            <a:r>
              <a:rPr lang="en-US" sz="2800" dirty="0">
                <a:latin typeface="Arial" panose="020B0604020202020204" pitchFamily="34" charset="0"/>
                <a:cs typeface="Arial" panose="020B0604020202020204" pitchFamily="34" charset="0"/>
              </a:rPr>
              <a:t>“throwing away” </a:t>
            </a:r>
            <a:r>
              <a:rPr lang="en-US" sz="2800" i="1"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a:t>
            </a:r>
            <a:r>
              <a:rPr lang="en-US" sz="2800" i="1" dirty="0">
                <a:latin typeface="Times New Roman" panose="02020603050405020304" pitchFamily="18" charset="0"/>
                <a:cs typeface="Times New Roman" panose="02020603050405020304" pitchFamily="18" charset="0"/>
              </a:rPr>
              <a:t> X</a:t>
            </a:r>
            <a:r>
              <a:rPr lang="en-US" sz="2800" i="1" baseline="-25000" dirty="0">
                <a:latin typeface="Times New Roman" panose="02020603050405020304" pitchFamily="18" charset="0"/>
                <a:cs typeface="Times New Roman" panose="02020603050405020304" pitchFamily="18" charset="0"/>
              </a:rPr>
              <a:t>p</a:t>
            </a:r>
            <a:endParaRPr lang="en-US" sz="2800" i="1" dirty="0">
              <a:latin typeface="Arial" panose="020B0604020202020204" pitchFamily="34" charset="0"/>
              <a:cs typeface="Arial" panose="020B0604020202020204" pitchFamily="34" charset="0"/>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3980119188"/>
              </p:ext>
            </p:extLst>
          </p:nvPr>
        </p:nvGraphicFramePr>
        <p:xfrm>
          <a:off x="1132840" y="3644900"/>
          <a:ext cx="7721600" cy="850900"/>
        </p:xfrm>
        <a:graphic>
          <a:graphicData uri="http://schemas.openxmlformats.org/presentationml/2006/ole">
            <mc:AlternateContent xmlns:mc="http://schemas.openxmlformats.org/markup-compatibility/2006">
              <mc:Choice xmlns:v="urn:schemas-microsoft-com:vml" Requires="v">
                <p:oleObj spid="_x0000_s7489" name="Equation" r:id="rId4" imgW="7721280" imgH="850680" progId="Equation.DSMT4">
                  <p:embed/>
                </p:oleObj>
              </mc:Choice>
              <mc:Fallback>
                <p:oleObj name="Equation" r:id="rId4" imgW="7721280" imgH="850680" progId="Equation.DSMT4">
                  <p:embed/>
                  <p:pic>
                    <p:nvPicPr>
                      <p:cNvPr id="10" name="Object 9"/>
                      <p:cNvPicPr/>
                      <p:nvPr/>
                    </p:nvPicPr>
                    <p:blipFill>
                      <a:blip r:embed="rId5"/>
                      <a:stretch>
                        <a:fillRect/>
                      </a:stretch>
                    </p:blipFill>
                    <p:spPr>
                      <a:xfrm>
                        <a:off x="1132840" y="3644900"/>
                        <a:ext cx="7721600" cy="850900"/>
                      </a:xfrm>
                      <a:prstGeom prst="rect">
                        <a:avLst/>
                      </a:prstGeom>
                    </p:spPr>
                  </p:pic>
                </p:oleObj>
              </mc:Fallback>
            </mc:AlternateContent>
          </a:graphicData>
        </a:graphic>
      </p:graphicFrame>
      <p:sp>
        <p:nvSpPr>
          <p:cNvPr id="11" name="TextBox 10"/>
          <p:cNvSpPr txBox="1"/>
          <p:nvPr/>
        </p:nvSpPr>
        <p:spPr>
          <a:xfrm>
            <a:off x="1468120" y="5410200"/>
            <a:ext cx="6990080" cy="830997"/>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400" dirty="0">
                <a:latin typeface="Arial" panose="020B0604020202020204" pitchFamily="34" charset="0"/>
                <a:cs typeface="Arial" panose="020B0604020202020204" pitchFamily="34" charset="0"/>
              </a:rPr>
              <a:t>Process “driving process forward” also drives it backward</a:t>
            </a:r>
          </a:p>
        </p:txBody>
      </p:sp>
      <p:sp>
        <p:nvSpPr>
          <p:cNvPr id="12" name="TextBox 11"/>
          <p:cNvSpPr txBox="1"/>
          <p:nvPr/>
        </p:nvSpPr>
        <p:spPr>
          <a:xfrm>
            <a:off x="1468120" y="4495800"/>
            <a:ext cx="6990080" cy="830997"/>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400" dirty="0">
                <a:latin typeface="Arial" panose="020B0604020202020204" pitchFamily="34" charset="0"/>
                <a:cs typeface="Arial" panose="020B0604020202020204" pitchFamily="34" charset="0"/>
              </a:rPr>
              <a:t>In AR models, there is no preference in time direction (recall </a:t>
            </a:r>
            <a:r>
              <a:rPr lang="en-US" sz="2400" i="1" dirty="0">
                <a:latin typeface="Symbol" panose="05050102010706020507" pitchFamily="18" charset="2"/>
                <a:cs typeface="Arial" pitchFamily="34" charset="0"/>
              </a:rPr>
              <a:t>r</a:t>
            </a:r>
            <a:r>
              <a:rPr lang="en-US" sz="2400" i="1" baseline="-25000" dirty="0">
                <a:latin typeface="Times New Roman" panose="02020603050405020304" pitchFamily="18" charset="0"/>
                <a:cs typeface="Times New Roman" panose="02020603050405020304" pitchFamily="18" charset="0"/>
              </a:rPr>
              <a:t>k</a:t>
            </a:r>
            <a:r>
              <a:rPr lang="en-US" sz="2400" i="1" dirty="0">
                <a:latin typeface="Symbol" panose="05050102010706020507" pitchFamily="18" charset="2"/>
                <a:cs typeface="Arial" pitchFamily="34" charset="0"/>
              </a:rPr>
              <a:t> = r</a:t>
            </a:r>
            <a:r>
              <a:rPr lang="en-US" sz="2400" i="1" baseline="-25000" dirty="0">
                <a:latin typeface="Symbol" panose="05050102010706020507" pitchFamily="18" charset="2"/>
                <a:cs typeface="Arial" pitchFamily="34" charset="0"/>
              </a:rPr>
              <a:t>-</a:t>
            </a:r>
            <a:r>
              <a:rPr lang="en-US" sz="2400" i="1" baseline="-25000" dirty="0">
                <a:latin typeface="Times New Roman" panose="02020603050405020304" pitchFamily="18" charset="0"/>
                <a:cs typeface="Times New Roman" panose="02020603050405020304" pitchFamily="18" charset="0"/>
              </a:rPr>
              <a:t>k</a:t>
            </a:r>
            <a:r>
              <a:rPr lang="en-US" sz="2400" dirty="0">
                <a:latin typeface="Times New Roman" panose="02020603050405020304" pitchFamily="18" charset="0"/>
                <a:cs typeface="Times New Roman" panose="02020603050405020304" pitchFamily="18" charset="0"/>
              </a:rPr>
              <a:t>)</a:t>
            </a:r>
            <a:endParaRPr lang="en-US" sz="2400" dirty="0">
              <a:latin typeface="Arial" pitchFamily="34" charset="0"/>
              <a:cs typeface="Arial" pitchFamily="34" charset="0"/>
            </a:endParaRPr>
          </a:p>
        </p:txBody>
      </p:sp>
      <p:sp>
        <p:nvSpPr>
          <p:cNvPr id="7" name="TextBox 3"/>
          <p:cNvSpPr txBox="1">
            <a:spLocks noChangeArrowheads="1"/>
          </p:cNvSpPr>
          <p:nvPr/>
        </p:nvSpPr>
        <p:spPr bwMode="auto">
          <a:xfrm>
            <a:off x="457200" y="533400"/>
            <a:ext cx="8001000" cy="56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marL="514350" indent="-514350"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marL="0" indent="0" eaLnBrk="1" hangingPunct="1">
              <a:spcBef>
                <a:spcPts val="600"/>
              </a:spcBef>
            </a:pPr>
            <a:r>
              <a:rPr lang="en-US" sz="3200" b="1" dirty="0"/>
              <a:t>Burg estimates</a:t>
            </a:r>
            <a:r>
              <a:rPr lang="en-US" sz="3200" dirty="0"/>
              <a:t>	</a:t>
            </a:r>
          </a:p>
        </p:txBody>
      </p:sp>
    </p:spTree>
    <p:extLst>
      <p:ext uri="{BB962C8B-B14F-4D97-AF65-F5344CB8AC3E}">
        <p14:creationId xmlns:p14="http://schemas.microsoft.com/office/powerpoint/2010/main" val="137429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396692"/>
            <a:ext cx="8229600" cy="3554819"/>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000" dirty="0">
                <a:latin typeface="Arial" pitchFamily="34" charset="0"/>
                <a:cs typeface="Arial" pitchFamily="34" charset="0"/>
              </a:rPr>
              <a:t>In Units 4,5, and 6 we studied a variety of models.</a:t>
            </a:r>
          </a:p>
          <a:p>
            <a:pPr marL="685800" lvl="1" indent="-342900">
              <a:spcBef>
                <a:spcPts val="600"/>
              </a:spcBef>
              <a:buFont typeface="Arial" panose="020B0604020202020204" pitchFamily="34" charset="0"/>
              <a:buChar char="•"/>
            </a:pPr>
            <a:r>
              <a:rPr lang="en-US" dirty="0">
                <a:latin typeface="Arial" pitchFamily="34" charset="0"/>
                <a:cs typeface="Arial" pitchFamily="34" charset="0"/>
              </a:rPr>
              <a:t>AR models</a:t>
            </a:r>
          </a:p>
          <a:p>
            <a:pPr marL="685800" lvl="1" indent="-342900">
              <a:spcBef>
                <a:spcPts val="600"/>
              </a:spcBef>
              <a:buFont typeface="Arial" panose="020B0604020202020204" pitchFamily="34" charset="0"/>
              <a:buChar char="•"/>
            </a:pPr>
            <a:r>
              <a:rPr lang="en-US" dirty="0">
                <a:latin typeface="Arial" pitchFamily="34" charset="0"/>
                <a:cs typeface="Arial" pitchFamily="34" charset="0"/>
              </a:rPr>
              <a:t>Signal-plus-noise models</a:t>
            </a:r>
          </a:p>
          <a:p>
            <a:pPr marL="685800" lvl="1" indent="-342900">
              <a:spcBef>
                <a:spcPts val="600"/>
              </a:spcBef>
              <a:buFont typeface="Arial" panose="020B0604020202020204" pitchFamily="34" charset="0"/>
              <a:buChar char="•"/>
            </a:pPr>
            <a:r>
              <a:rPr lang="en-US" dirty="0">
                <a:latin typeface="Arial" pitchFamily="34" charset="0"/>
                <a:cs typeface="Arial" pitchFamily="34" charset="0"/>
              </a:rPr>
              <a:t>ARMA models</a:t>
            </a:r>
          </a:p>
          <a:p>
            <a:pPr marL="685800" lvl="1" indent="-342900">
              <a:spcBef>
                <a:spcPts val="600"/>
              </a:spcBef>
              <a:buFont typeface="Arial" panose="020B0604020202020204" pitchFamily="34" charset="0"/>
              <a:buChar char="•"/>
            </a:pPr>
            <a:r>
              <a:rPr lang="en-US" dirty="0">
                <a:latin typeface="Arial" pitchFamily="34" charset="0"/>
                <a:cs typeface="Arial" pitchFamily="34" charset="0"/>
              </a:rPr>
              <a:t>ARIMA models</a:t>
            </a:r>
          </a:p>
          <a:p>
            <a:pPr marL="685800" lvl="1" indent="-342900">
              <a:spcBef>
                <a:spcPts val="600"/>
              </a:spcBef>
              <a:buFont typeface="Arial" panose="020B0604020202020204" pitchFamily="34" charset="0"/>
              <a:buChar char="•"/>
            </a:pPr>
            <a:r>
              <a:rPr lang="en-US" dirty="0">
                <a:latin typeface="Arial" pitchFamily="34" charset="0"/>
                <a:cs typeface="Arial" pitchFamily="34" charset="0"/>
              </a:rPr>
              <a:t>Seasonal models</a:t>
            </a:r>
          </a:p>
          <a:p>
            <a:pPr marL="342900" indent="-342900">
              <a:spcBef>
                <a:spcPts val="600"/>
              </a:spcBef>
              <a:buFont typeface="Arial" panose="020B0604020202020204" pitchFamily="34" charset="0"/>
              <a:buChar char="•"/>
            </a:pPr>
            <a:r>
              <a:rPr lang="en-US" sz="2000" dirty="0">
                <a:latin typeface="Arial" pitchFamily="34" charset="0"/>
                <a:cs typeface="Arial" pitchFamily="34" charset="0"/>
              </a:rPr>
              <a:t>Units 4,5 and 6 were focused on learning the </a:t>
            </a:r>
            <a:r>
              <a:rPr lang="en-US" sz="2000" b="1" i="1" dirty="0">
                <a:latin typeface="Arial" pitchFamily="34" charset="0"/>
                <a:cs typeface="Arial" pitchFamily="34" charset="0"/>
              </a:rPr>
              <a:t>properties</a:t>
            </a:r>
            <a:r>
              <a:rPr lang="en-US" sz="2000" dirty="0">
                <a:latin typeface="Arial" pitchFamily="34" charset="0"/>
                <a:cs typeface="Arial" pitchFamily="34" charset="0"/>
              </a:rPr>
              <a:t> of these models.</a:t>
            </a:r>
          </a:p>
          <a:p>
            <a:pPr marL="342900" indent="-342900">
              <a:spcBef>
                <a:spcPts val="600"/>
              </a:spcBef>
              <a:buFont typeface="Arial" panose="020B0604020202020204" pitchFamily="34" charset="0"/>
              <a:buChar char="•"/>
            </a:pPr>
            <a:r>
              <a:rPr lang="en-US" sz="2000" dirty="0">
                <a:latin typeface="Arial" pitchFamily="34" charset="0"/>
                <a:cs typeface="Arial" pitchFamily="34" charset="0"/>
              </a:rPr>
              <a:t>Unit 7 focused on how to generate </a:t>
            </a:r>
            <a:r>
              <a:rPr lang="en-US" sz="2000" b="1" dirty="0">
                <a:latin typeface="Arial" pitchFamily="34" charset="0"/>
                <a:cs typeface="Arial" pitchFamily="34" charset="0"/>
              </a:rPr>
              <a:t>forecasts</a:t>
            </a:r>
            <a:r>
              <a:rPr lang="en-US" sz="2000" dirty="0">
                <a:latin typeface="Arial" pitchFamily="34" charset="0"/>
                <a:cs typeface="Arial" pitchFamily="34" charset="0"/>
              </a:rPr>
              <a:t> from them.</a:t>
            </a:r>
          </a:p>
        </p:txBody>
      </p:sp>
      <p:sp>
        <p:nvSpPr>
          <p:cNvPr id="5" name="TextBox 4"/>
          <p:cNvSpPr txBox="1"/>
          <p:nvPr/>
        </p:nvSpPr>
        <p:spPr>
          <a:xfrm>
            <a:off x="3752850" y="4724400"/>
            <a:ext cx="1638300" cy="461665"/>
          </a:xfrm>
          <a:prstGeom prst="rect">
            <a:avLst/>
          </a:prstGeom>
          <a:noFill/>
          <a:ln w="38100">
            <a:solidFill>
              <a:srgbClr val="FF0000"/>
            </a:solidFill>
          </a:ln>
        </p:spPr>
        <p:txBody>
          <a:bodyPr wrap="square" rtlCol="0">
            <a:noAutofit/>
          </a:bodyPr>
          <a:lstStyle/>
          <a:p>
            <a:pPr>
              <a:spcBef>
                <a:spcPts val="600"/>
              </a:spcBef>
            </a:pPr>
            <a:r>
              <a:rPr lang="en-US" sz="2400" b="1" dirty="0">
                <a:latin typeface="Arial" pitchFamily="34" charset="0"/>
                <a:cs typeface="Arial" pitchFamily="34" charset="0"/>
              </a:rPr>
              <a:t>Key point</a:t>
            </a:r>
          </a:p>
        </p:txBody>
      </p:sp>
      <p:sp>
        <p:nvSpPr>
          <p:cNvPr id="6" name="TextBox 5"/>
          <p:cNvSpPr txBox="1"/>
          <p:nvPr/>
        </p:nvSpPr>
        <p:spPr>
          <a:xfrm>
            <a:off x="457200" y="5308861"/>
            <a:ext cx="8229600" cy="707886"/>
          </a:xfrm>
          <a:prstGeom prst="rect">
            <a:avLst/>
          </a:prstGeom>
          <a:noFill/>
          <a:ln w="38100">
            <a:solidFill>
              <a:srgbClr val="FF0000"/>
            </a:solidFill>
          </a:ln>
        </p:spPr>
        <p:txBody>
          <a:bodyPr wrap="square" rtlCol="0">
            <a:noAutofit/>
          </a:bodyPr>
          <a:lstStyle/>
          <a:p>
            <a:pPr>
              <a:spcBef>
                <a:spcPts val="600"/>
              </a:spcBef>
            </a:pPr>
            <a:r>
              <a:rPr lang="en-US" sz="2000" dirty="0">
                <a:latin typeface="Arial" pitchFamily="34" charset="0"/>
                <a:cs typeface="Arial" pitchFamily="34" charset="0"/>
              </a:rPr>
              <a:t>The forecasting techniques were based on the </a:t>
            </a:r>
            <a:r>
              <a:rPr lang="en-US" sz="2000" b="1" i="1" dirty="0">
                <a:latin typeface="Arial" pitchFamily="34" charset="0"/>
                <a:cs typeface="Arial" pitchFamily="34" charset="0"/>
              </a:rPr>
              <a:t>assumption</a:t>
            </a:r>
            <a:r>
              <a:rPr lang="en-US" sz="2000" dirty="0">
                <a:latin typeface="Arial" pitchFamily="34" charset="0"/>
                <a:cs typeface="Arial" pitchFamily="34" charset="0"/>
              </a:rPr>
              <a:t> that </a:t>
            </a:r>
            <a:r>
              <a:rPr lang="en-US" sz="2000" b="1" i="1" dirty="0">
                <a:latin typeface="Arial" pitchFamily="34" charset="0"/>
                <a:cs typeface="Arial" pitchFamily="34" charset="0"/>
              </a:rPr>
              <a:t>we know the model.</a:t>
            </a:r>
          </a:p>
        </p:txBody>
      </p:sp>
      <p:sp>
        <p:nvSpPr>
          <p:cNvPr id="3" name="Title 2"/>
          <p:cNvSpPr>
            <a:spLocks noGrp="1"/>
          </p:cNvSpPr>
          <p:nvPr>
            <p:ph type="title"/>
          </p:nvPr>
        </p:nvSpPr>
        <p:spPr/>
        <p:txBody>
          <a:bodyPr>
            <a:noAutofit/>
          </a:bodyPr>
          <a:lstStyle/>
          <a:p>
            <a:pPr>
              <a:spcBef>
                <a:spcPts val="600"/>
              </a:spcBef>
            </a:pPr>
            <a:r>
              <a:rPr lang="en-US" dirty="0">
                <a:latin typeface="Arial" pitchFamily="34" charset="0"/>
                <a:cs typeface="Arial" pitchFamily="34" charset="0"/>
              </a:rPr>
              <a:t>Model-Dependent Techniques</a:t>
            </a:r>
            <a:endParaRPr lang="en-US" dirty="0"/>
          </a:p>
        </p:txBody>
      </p:sp>
    </p:spTree>
    <p:extLst>
      <p:ext uri="{BB962C8B-B14F-4D97-AF65-F5344CB8AC3E}">
        <p14:creationId xmlns:p14="http://schemas.microsoft.com/office/powerpoint/2010/main" val="102372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r="51553" b="58510"/>
          <a:stretch/>
        </p:blipFill>
        <p:spPr>
          <a:xfrm>
            <a:off x="5125596" y="1474620"/>
            <a:ext cx="2342831" cy="1753206"/>
          </a:xfrm>
          <a:prstGeom prst="rect">
            <a:avLst/>
          </a:prstGeom>
        </p:spPr>
      </p:pic>
      <p:pic>
        <p:nvPicPr>
          <p:cNvPr id="6" name="Picture 5"/>
          <p:cNvPicPr>
            <a:picLocks noChangeAspect="1"/>
          </p:cNvPicPr>
          <p:nvPr/>
        </p:nvPicPr>
        <p:blipFill rotWithShape="1">
          <a:blip r:embed="rId4"/>
          <a:srcRect r="50000" b="58257"/>
          <a:stretch/>
        </p:blipFill>
        <p:spPr>
          <a:xfrm>
            <a:off x="1163197" y="1474620"/>
            <a:ext cx="2480029" cy="1764540"/>
          </a:xfrm>
          <a:prstGeom prst="rect">
            <a:avLst/>
          </a:prstGeom>
        </p:spPr>
      </p:pic>
      <p:sp>
        <p:nvSpPr>
          <p:cNvPr id="5" name="TextBox 4"/>
          <p:cNvSpPr txBox="1"/>
          <p:nvPr/>
        </p:nvSpPr>
        <p:spPr>
          <a:xfrm>
            <a:off x="1468581" y="1143000"/>
            <a:ext cx="2438400" cy="400110"/>
          </a:xfrm>
          <a:prstGeom prst="rect">
            <a:avLst/>
          </a:prstGeom>
          <a:noFill/>
        </p:spPr>
        <p:txBody>
          <a:bodyPr wrap="square" rtlCol="0">
            <a:noAutofit/>
          </a:bodyPr>
          <a:lstStyle/>
          <a:p>
            <a:pPr>
              <a:spcBef>
                <a:spcPts val="600"/>
              </a:spcBef>
            </a:pPr>
            <a:r>
              <a:rPr lang="en-US" sz="2000" b="1" dirty="0">
                <a:latin typeface="Arial" pitchFamily="34" charset="0"/>
                <a:cs typeface="Arial" pitchFamily="34" charset="0"/>
              </a:rPr>
              <a:t>AR(1) Realization</a:t>
            </a:r>
          </a:p>
        </p:txBody>
      </p:sp>
      <p:sp>
        <p:nvSpPr>
          <p:cNvPr id="3" name="TextBox 2"/>
          <p:cNvSpPr txBox="1"/>
          <p:nvPr/>
        </p:nvSpPr>
        <p:spPr>
          <a:xfrm>
            <a:off x="34636" y="5831285"/>
            <a:ext cx="9109364" cy="720125"/>
          </a:xfrm>
          <a:prstGeom prst="rect">
            <a:avLst/>
          </a:prstGeom>
          <a:noFill/>
        </p:spPr>
        <p:txBody>
          <a:bodyPr wrap="square" rtlCol="0">
            <a:noAutofit/>
          </a:bodyPr>
          <a:lstStyle/>
          <a:p>
            <a:pPr>
              <a:spcBef>
                <a:spcPts val="600"/>
              </a:spcBef>
            </a:pPr>
            <a:r>
              <a:rPr lang="en-US" sz="1600" dirty="0">
                <a:latin typeface="Arial" pitchFamily="34" charset="0"/>
                <a:cs typeface="Arial" pitchFamily="34" charset="0"/>
              </a:rPr>
              <a:t>“Flipping the time (horizontal axis) does not change the general appearance or apparent correlation structure of the realization.”</a:t>
            </a:r>
          </a:p>
        </p:txBody>
      </p:sp>
      <p:sp>
        <p:nvSpPr>
          <p:cNvPr id="15" name="TextBox 14"/>
          <p:cNvSpPr txBox="1"/>
          <p:nvPr/>
        </p:nvSpPr>
        <p:spPr>
          <a:xfrm>
            <a:off x="4599208" y="1143000"/>
            <a:ext cx="3803573" cy="410392"/>
          </a:xfrm>
          <a:prstGeom prst="rect">
            <a:avLst/>
          </a:prstGeom>
          <a:noFill/>
        </p:spPr>
        <p:txBody>
          <a:bodyPr wrap="square" rtlCol="0">
            <a:noAutofit/>
          </a:bodyPr>
          <a:lstStyle/>
          <a:p>
            <a:pPr>
              <a:spcBef>
                <a:spcPts val="600"/>
              </a:spcBef>
            </a:pPr>
            <a:r>
              <a:rPr lang="en-US" sz="2000" b="1" dirty="0">
                <a:latin typeface="Arial" pitchFamily="34" charset="0"/>
                <a:cs typeface="Arial" pitchFamily="34" charset="0"/>
              </a:rPr>
              <a:t>Realization “reversed” in time</a:t>
            </a:r>
          </a:p>
        </p:txBody>
      </p:sp>
      <p:sp>
        <p:nvSpPr>
          <p:cNvPr id="8" name="TextBox 3"/>
          <p:cNvSpPr txBox="1">
            <a:spLocks noChangeArrowheads="1"/>
          </p:cNvSpPr>
          <p:nvPr/>
        </p:nvSpPr>
        <p:spPr bwMode="auto">
          <a:xfrm>
            <a:off x="457200" y="533400"/>
            <a:ext cx="8001000" cy="56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marL="514350" indent="-514350"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marL="0" indent="0" eaLnBrk="1" hangingPunct="1">
              <a:spcBef>
                <a:spcPts val="600"/>
              </a:spcBef>
            </a:pPr>
            <a:r>
              <a:rPr lang="en-US" sz="3200" b="1" dirty="0"/>
              <a:t>Burg estimates</a:t>
            </a:r>
            <a:r>
              <a:rPr lang="en-US" sz="3200" dirty="0"/>
              <a:t>	</a:t>
            </a:r>
          </a:p>
        </p:txBody>
      </p:sp>
      <p:pic>
        <p:nvPicPr>
          <p:cNvPr id="9" name="Picture 8">
            <a:extLst>
              <a:ext uri="{FF2B5EF4-FFF2-40B4-BE49-F238E27FC236}">
                <a16:creationId xmlns:a16="http://schemas.microsoft.com/office/drawing/2014/main" id="{455D886E-2926-394B-AE05-DF252217D6D0}"/>
              </a:ext>
            </a:extLst>
          </p:cNvPr>
          <p:cNvPicPr>
            <a:picLocks noChangeAspect="1"/>
          </p:cNvPicPr>
          <p:nvPr/>
        </p:nvPicPr>
        <p:blipFill>
          <a:blip r:embed="rId5"/>
          <a:stretch>
            <a:fillRect/>
          </a:stretch>
        </p:blipFill>
        <p:spPr>
          <a:xfrm>
            <a:off x="1260654" y="3657600"/>
            <a:ext cx="2403089" cy="1911891"/>
          </a:xfrm>
          <a:prstGeom prst="rect">
            <a:avLst/>
          </a:prstGeom>
        </p:spPr>
      </p:pic>
      <p:pic>
        <p:nvPicPr>
          <p:cNvPr id="10" name="Picture 9">
            <a:extLst>
              <a:ext uri="{FF2B5EF4-FFF2-40B4-BE49-F238E27FC236}">
                <a16:creationId xmlns:a16="http://schemas.microsoft.com/office/drawing/2014/main" id="{11B9301F-7BB7-944B-B727-E1CE7B246B4A}"/>
              </a:ext>
            </a:extLst>
          </p:cNvPr>
          <p:cNvPicPr>
            <a:picLocks noChangeAspect="1"/>
          </p:cNvPicPr>
          <p:nvPr/>
        </p:nvPicPr>
        <p:blipFill>
          <a:blip r:embed="rId6"/>
          <a:stretch>
            <a:fillRect/>
          </a:stretch>
        </p:blipFill>
        <p:spPr>
          <a:xfrm>
            <a:off x="5213734" y="3667882"/>
            <a:ext cx="2391194" cy="1902428"/>
          </a:xfrm>
          <a:prstGeom prst="rect">
            <a:avLst/>
          </a:prstGeom>
        </p:spPr>
      </p:pic>
      <p:sp>
        <p:nvSpPr>
          <p:cNvPr id="11" name="Rectangle 10">
            <a:extLst>
              <a:ext uri="{FF2B5EF4-FFF2-40B4-BE49-F238E27FC236}">
                <a16:creationId xmlns:a16="http://schemas.microsoft.com/office/drawing/2014/main" id="{CFEE48C6-53A2-6E45-9CD8-1590D2422CB9}"/>
              </a:ext>
            </a:extLst>
          </p:cNvPr>
          <p:cNvSpPr/>
          <p:nvPr/>
        </p:nvSpPr>
        <p:spPr>
          <a:xfrm>
            <a:off x="1715840" y="5536665"/>
            <a:ext cx="830677" cy="307777"/>
          </a:xfrm>
          <a:prstGeom prst="rect">
            <a:avLst/>
          </a:prstGeom>
        </p:spPr>
        <p:txBody>
          <a:bodyPr wrap="none">
            <a:spAutoFit/>
          </a:bodyPr>
          <a:lstStyle/>
          <a:p>
            <a:r>
              <a:rPr lang="en-US" sz="1400" dirty="0" err="1"/>
              <a:t>acf</a:t>
            </a:r>
            <a:r>
              <a:rPr lang="en-US" sz="1400" dirty="0"/>
              <a:t>(x40)</a:t>
            </a:r>
          </a:p>
        </p:txBody>
      </p:sp>
      <p:sp>
        <p:nvSpPr>
          <p:cNvPr id="13" name="Rectangle 12">
            <a:extLst>
              <a:ext uri="{FF2B5EF4-FFF2-40B4-BE49-F238E27FC236}">
                <a16:creationId xmlns:a16="http://schemas.microsoft.com/office/drawing/2014/main" id="{BB63E971-B114-D240-9DF6-4EF5B027EF43}"/>
              </a:ext>
            </a:extLst>
          </p:cNvPr>
          <p:cNvSpPr/>
          <p:nvPr/>
        </p:nvSpPr>
        <p:spPr>
          <a:xfrm>
            <a:off x="6042842" y="5536665"/>
            <a:ext cx="1197764" cy="307777"/>
          </a:xfrm>
          <a:prstGeom prst="rect">
            <a:avLst/>
          </a:prstGeom>
        </p:spPr>
        <p:txBody>
          <a:bodyPr wrap="none">
            <a:spAutoFit/>
          </a:bodyPr>
          <a:lstStyle/>
          <a:p>
            <a:r>
              <a:rPr lang="en-US" sz="1400" dirty="0" err="1"/>
              <a:t>acf</a:t>
            </a:r>
            <a:r>
              <a:rPr lang="en-US" sz="1400" dirty="0"/>
              <a:t>(rev(x40))</a:t>
            </a:r>
          </a:p>
        </p:txBody>
      </p:sp>
      <p:sp>
        <p:nvSpPr>
          <p:cNvPr id="2" name="Rectangle 1">
            <a:extLst>
              <a:ext uri="{FF2B5EF4-FFF2-40B4-BE49-F238E27FC236}">
                <a16:creationId xmlns:a16="http://schemas.microsoft.com/office/drawing/2014/main" id="{B9BCFEBE-0EAB-4840-8A71-11ABDDF33C2E}"/>
              </a:ext>
            </a:extLst>
          </p:cNvPr>
          <p:cNvSpPr/>
          <p:nvPr/>
        </p:nvSpPr>
        <p:spPr>
          <a:xfrm>
            <a:off x="5985468" y="3244334"/>
            <a:ext cx="1031051" cy="369332"/>
          </a:xfrm>
          <a:prstGeom prst="rect">
            <a:avLst/>
          </a:prstGeom>
        </p:spPr>
        <p:txBody>
          <a:bodyPr wrap="none">
            <a:spAutoFit/>
          </a:bodyPr>
          <a:lstStyle/>
          <a:p>
            <a:r>
              <a:rPr lang="en-US" dirty="0"/>
              <a:t>rev(x40)</a:t>
            </a:r>
          </a:p>
        </p:txBody>
      </p:sp>
      <p:sp>
        <p:nvSpPr>
          <p:cNvPr id="4" name="Rectangle 3">
            <a:extLst>
              <a:ext uri="{FF2B5EF4-FFF2-40B4-BE49-F238E27FC236}">
                <a16:creationId xmlns:a16="http://schemas.microsoft.com/office/drawing/2014/main" id="{2B16DD86-AA95-A44F-B543-F9FF9BE1BF6B}"/>
              </a:ext>
            </a:extLst>
          </p:cNvPr>
          <p:cNvSpPr/>
          <p:nvPr/>
        </p:nvSpPr>
        <p:spPr>
          <a:xfrm>
            <a:off x="2183916" y="3244334"/>
            <a:ext cx="556563" cy="369332"/>
          </a:xfrm>
          <a:prstGeom prst="rect">
            <a:avLst/>
          </a:prstGeom>
        </p:spPr>
        <p:txBody>
          <a:bodyPr wrap="none">
            <a:spAutoFit/>
          </a:bodyPr>
          <a:lstStyle/>
          <a:p>
            <a:r>
              <a:rPr lang="en-US" dirty="0"/>
              <a:t>x40</a:t>
            </a:r>
          </a:p>
        </p:txBody>
      </p:sp>
    </p:spTree>
    <p:extLst>
      <p:ext uri="{BB962C8B-B14F-4D97-AF65-F5344CB8AC3E}">
        <p14:creationId xmlns:p14="http://schemas.microsoft.com/office/powerpoint/2010/main" val="25393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15" grpId="0"/>
      <p:bldP spid="11" grpId="0"/>
      <p:bldP spid="13" grpId="0"/>
      <p:bldP spid="2"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7915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83BD7-0521-B94B-91D9-54E7FD25CB97}"/>
              </a:ext>
            </a:extLst>
          </p:cNvPr>
          <p:cNvSpPr>
            <a:spLocks noGrp="1"/>
          </p:cNvSpPr>
          <p:nvPr>
            <p:ph type="ctrTitle"/>
          </p:nvPr>
        </p:nvSpPr>
        <p:spPr/>
        <p:txBody>
          <a:bodyPr/>
          <a:lstStyle/>
          <a:p>
            <a:r>
              <a:rPr lang="en-US" dirty="0"/>
              <a:t>Burg Estimation</a:t>
            </a:r>
          </a:p>
        </p:txBody>
      </p:sp>
      <p:sp>
        <p:nvSpPr>
          <p:cNvPr id="3" name="Subtitle 2">
            <a:extLst>
              <a:ext uri="{FF2B5EF4-FFF2-40B4-BE49-F238E27FC236}">
                <a16:creationId xmlns:a16="http://schemas.microsoft.com/office/drawing/2014/main" id="{3E692570-D985-5D4C-8A6A-456C53A62333}"/>
              </a:ext>
            </a:extLst>
          </p:cNvPr>
          <p:cNvSpPr>
            <a:spLocks noGrp="1"/>
          </p:cNvSpPr>
          <p:nvPr>
            <p:ph type="subTitle" idx="1"/>
          </p:nvPr>
        </p:nvSpPr>
        <p:spPr/>
        <p:txBody>
          <a:bodyPr/>
          <a:lstStyle/>
          <a:p>
            <a:r>
              <a:rPr lang="en-US" dirty="0"/>
              <a:t>The Backward Model</a:t>
            </a:r>
          </a:p>
        </p:txBody>
      </p:sp>
    </p:spTree>
    <p:extLst>
      <p:ext uri="{BB962C8B-B14F-4D97-AF65-F5344CB8AC3E}">
        <p14:creationId xmlns:p14="http://schemas.microsoft.com/office/powerpoint/2010/main" val="1137477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extBox 1"/>
          <p:cNvSpPr txBox="1">
            <a:spLocks noChangeArrowheads="1"/>
          </p:cNvSpPr>
          <p:nvPr/>
        </p:nvSpPr>
        <p:spPr bwMode="auto">
          <a:xfrm>
            <a:off x="1002175" y="970760"/>
            <a:ext cx="5638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eaLnBrk="1" hangingPunct="1">
              <a:spcBef>
                <a:spcPts val="600"/>
              </a:spcBef>
            </a:pPr>
            <a:r>
              <a:rPr lang="en-US" sz="2800" b="1" dirty="0"/>
              <a:t>“Backward” model</a:t>
            </a:r>
          </a:p>
        </p:txBody>
      </p:sp>
      <p:graphicFrame>
        <p:nvGraphicFramePr>
          <p:cNvPr id="2948100" name="Object 3"/>
          <p:cNvGraphicFramePr>
            <a:graphicFrameLocks noChangeAspect="1"/>
          </p:cNvGraphicFramePr>
          <p:nvPr>
            <p:extLst>
              <p:ext uri="{D42A27DB-BD31-4B8C-83A1-F6EECF244321}">
                <p14:modId xmlns:p14="http://schemas.microsoft.com/office/powerpoint/2010/main" val="164981304"/>
              </p:ext>
            </p:extLst>
          </p:nvPr>
        </p:nvGraphicFramePr>
        <p:xfrm>
          <a:off x="1295400" y="4958539"/>
          <a:ext cx="3760177" cy="1006475"/>
        </p:xfrm>
        <a:graphic>
          <a:graphicData uri="http://schemas.openxmlformats.org/presentationml/2006/ole">
            <mc:AlternateContent xmlns:mc="http://schemas.openxmlformats.org/markup-compatibility/2006">
              <mc:Choice xmlns:v="urn:schemas-microsoft-com:vml" Requires="v">
                <p:oleObj spid="_x0000_s26165" name="Equation" r:id="rId4" imgW="2336760" imgH="711000" progId="Equation.DSMT4">
                  <p:embed/>
                </p:oleObj>
              </mc:Choice>
              <mc:Fallback>
                <p:oleObj name="Equation" r:id="rId4" imgW="2336760" imgH="711000" progId="Equation.DSMT4">
                  <p:embed/>
                  <p:pic>
                    <p:nvPicPr>
                      <p:cNvPr id="2948100" name="Object 3"/>
                      <p:cNvPicPr>
                        <a:picLocks noChangeAspect="1" noChangeArrowheads="1"/>
                      </p:cNvPicPr>
                      <p:nvPr/>
                    </p:nvPicPr>
                    <p:blipFill>
                      <a:blip r:embed="rId5"/>
                      <a:srcRect/>
                      <a:stretch>
                        <a:fillRect/>
                      </a:stretch>
                    </p:blipFill>
                    <p:spPr bwMode="auto">
                      <a:xfrm>
                        <a:off x="1295400" y="4958539"/>
                        <a:ext cx="3760177"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48102" name="Text Box 6"/>
          <p:cNvSpPr txBox="1">
            <a:spLocks noChangeArrowheads="1"/>
          </p:cNvSpPr>
          <p:nvPr/>
        </p:nvSpPr>
        <p:spPr bwMode="auto">
          <a:xfrm>
            <a:off x="457200" y="4051305"/>
            <a:ext cx="745587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oAutofit/>
          </a:bodyPr>
          <a:lstStyle>
            <a:lvl1pPr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eaLnBrk="1" hangingPunct="1">
              <a:spcBef>
                <a:spcPts val="600"/>
              </a:spcBef>
            </a:pPr>
            <a:r>
              <a:rPr lang="en-US" sz="2800" dirty="0"/>
              <a:t>Forward-backward least squares (FBLS) estimates found by minimizing</a:t>
            </a:r>
          </a:p>
        </p:txBody>
      </p:sp>
      <p:sp>
        <p:nvSpPr>
          <p:cNvPr id="2948103" name="Text Box 7"/>
          <p:cNvSpPr txBox="1">
            <a:spLocks noChangeArrowheads="1"/>
          </p:cNvSpPr>
          <p:nvPr/>
        </p:nvSpPr>
        <p:spPr bwMode="auto">
          <a:xfrm>
            <a:off x="457200" y="5939135"/>
            <a:ext cx="66821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noAutofit/>
          </a:bodyPr>
          <a:lstStyle>
            <a:lvl1pPr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marL="342900" indent="-342900" eaLnBrk="1" hangingPunct="1">
              <a:spcBef>
                <a:spcPts val="600"/>
              </a:spcBef>
              <a:buFont typeface="Arial" panose="020B0604020202020204" pitchFamily="34" charset="0"/>
              <a:buChar char="•"/>
            </a:pPr>
            <a:r>
              <a:rPr lang="en-US" sz="2400" dirty="0"/>
              <a:t>FBLS makes better use of </a:t>
            </a:r>
            <a:r>
              <a:rPr lang="en-US" sz="2400" b="1" dirty="0"/>
              <a:t>all</a:t>
            </a:r>
            <a:r>
              <a:rPr lang="en-US" sz="2400" dirty="0"/>
              <a:t> of the data.</a:t>
            </a:r>
          </a:p>
        </p:txBody>
      </p:sp>
      <p:graphicFrame>
        <p:nvGraphicFramePr>
          <p:cNvPr id="8" name="Object 2"/>
          <p:cNvGraphicFramePr>
            <a:graphicFrameLocks noChangeAspect="1"/>
          </p:cNvGraphicFramePr>
          <p:nvPr>
            <p:extLst>
              <p:ext uri="{D42A27DB-BD31-4B8C-83A1-F6EECF244321}">
                <p14:modId xmlns:p14="http://schemas.microsoft.com/office/powerpoint/2010/main" val="3712919699"/>
              </p:ext>
            </p:extLst>
          </p:nvPr>
        </p:nvGraphicFramePr>
        <p:xfrm>
          <a:off x="1002175" y="2037336"/>
          <a:ext cx="3305175" cy="444500"/>
        </p:xfrm>
        <a:graphic>
          <a:graphicData uri="http://schemas.openxmlformats.org/presentationml/2006/ole">
            <mc:AlternateContent xmlns:mc="http://schemas.openxmlformats.org/markup-compatibility/2006">
              <mc:Choice xmlns:v="urn:schemas-microsoft-com:vml" Requires="v">
                <p:oleObj spid="_x0000_s26166" name="Equation" r:id="rId6" imgW="3581280" imgH="444240" progId="Equation.DSMT4">
                  <p:embed/>
                </p:oleObj>
              </mc:Choice>
              <mc:Fallback>
                <p:oleObj name="Equation" r:id="rId6" imgW="3581280" imgH="444240" progId="Equation.DSMT4">
                  <p:embed/>
                  <p:pic>
                    <p:nvPicPr>
                      <p:cNvPr id="8" name="Object 2"/>
                      <p:cNvPicPr>
                        <a:picLocks noChangeAspect="1" noChangeArrowheads="1"/>
                      </p:cNvPicPr>
                      <p:nvPr/>
                    </p:nvPicPr>
                    <p:blipFill>
                      <a:blip r:embed="rId7"/>
                      <a:srcRect/>
                      <a:stretch>
                        <a:fillRect/>
                      </a:stretch>
                    </p:blipFill>
                    <p:spPr bwMode="auto">
                      <a:xfrm>
                        <a:off x="1002175" y="2037336"/>
                        <a:ext cx="3305175"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2"/>
          <p:cNvGraphicFramePr>
            <a:graphicFrameLocks noChangeAspect="1"/>
          </p:cNvGraphicFramePr>
          <p:nvPr>
            <p:extLst>
              <p:ext uri="{D42A27DB-BD31-4B8C-83A1-F6EECF244321}">
                <p14:modId xmlns:p14="http://schemas.microsoft.com/office/powerpoint/2010/main" val="1358949072"/>
              </p:ext>
            </p:extLst>
          </p:nvPr>
        </p:nvGraphicFramePr>
        <p:xfrm>
          <a:off x="1002175" y="2566140"/>
          <a:ext cx="3575050" cy="444500"/>
        </p:xfrm>
        <a:graphic>
          <a:graphicData uri="http://schemas.openxmlformats.org/presentationml/2006/ole">
            <mc:AlternateContent xmlns:mc="http://schemas.openxmlformats.org/markup-compatibility/2006">
              <mc:Choice xmlns:v="urn:schemas-microsoft-com:vml" Requires="v">
                <p:oleObj spid="_x0000_s26167" name="Equation" r:id="rId8" imgW="3873240" imgH="444240" progId="Equation.DSMT4">
                  <p:embed/>
                </p:oleObj>
              </mc:Choice>
              <mc:Fallback>
                <p:oleObj name="Equation" r:id="rId8" imgW="3873240" imgH="444240" progId="Equation.DSMT4">
                  <p:embed/>
                  <p:pic>
                    <p:nvPicPr>
                      <p:cNvPr id="9" name="Object 2"/>
                      <p:cNvPicPr>
                        <a:picLocks noChangeAspect="1" noChangeArrowheads="1"/>
                      </p:cNvPicPr>
                      <p:nvPr/>
                    </p:nvPicPr>
                    <p:blipFill>
                      <a:blip r:embed="rId9"/>
                      <a:srcRect/>
                      <a:stretch>
                        <a:fillRect/>
                      </a:stretch>
                    </p:blipFill>
                    <p:spPr bwMode="auto">
                      <a:xfrm>
                        <a:off x="1002175" y="2566140"/>
                        <a:ext cx="357505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Box 9"/>
          <p:cNvSpPr txBox="1"/>
          <p:nvPr/>
        </p:nvSpPr>
        <p:spPr>
          <a:xfrm>
            <a:off x="1323070" y="2950826"/>
            <a:ext cx="228600" cy="669414"/>
          </a:xfrm>
          <a:prstGeom prst="rect">
            <a:avLst/>
          </a:prstGeom>
          <a:noFill/>
        </p:spPr>
        <p:txBody>
          <a:bodyPr wrap="square" rtlCol="0">
            <a:noAutofit/>
          </a:bodyPr>
          <a:lstStyle/>
          <a:p>
            <a:pPr>
              <a:spcBef>
                <a:spcPts val="600"/>
              </a:spcBef>
            </a:pPr>
            <a:r>
              <a:rPr lang="en-US" sz="1400" dirty="0">
                <a:latin typeface="Arial" pitchFamily="34" charset="0"/>
                <a:cs typeface="Arial" pitchFamily="34" charset="0"/>
                <a:sym typeface="Symbol" panose="05050102010706020507" pitchFamily="18" charset="2"/>
              </a:rPr>
              <a:t></a:t>
            </a:r>
            <a:endParaRPr lang="en-US" sz="1400" dirty="0">
              <a:latin typeface="Arial" pitchFamily="34" charset="0"/>
              <a:cs typeface="Arial" pitchFamily="34" charset="0"/>
            </a:endParaRPr>
          </a:p>
        </p:txBody>
      </p:sp>
      <p:graphicFrame>
        <p:nvGraphicFramePr>
          <p:cNvPr id="11" name="Object 2"/>
          <p:cNvGraphicFramePr>
            <a:graphicFrameLocks noChangeAspect="1"/>
          </p:cNvGraphicFramePr>
          <p:nvPr>
            <p:extLst>
              <p:ext uri="{D42A27DB-BD31-4B8C-83A1-F6EECF244321}">
                <p14:modId xmlns:p14="http://schemas.microsoft.com/office/powerpoint/2010/main" val="2815325161"/>
              </p:ext>
            </p:extLst>
          </p:nvPr>
        </p:nvGraphicFramePr>
        <p:xfrm>
          <a:off x="1002175" y="1475547"/>
          <a:ext cx="4219575" cy="508000"/>
        </p:xfrm>
        <a:graphic>
          <a:graphicData uri="http://schemas.openxmlformats.org/presentationml/2006/ole">
            <mc:AlternateContent xmlns:mc="http://schemas.openxmlformats.org/markup-compatibility/2006">
              <mc:Choice xmlns:v="urn:schemas-microsoft-com:vml" Requires="v">
                <p:oleObj spid="_x0000_s26168" name="Equation" r:id="rId10" imgW="4572000" imgH="507960" progId="Equation.DSMT4">
                  <p:embed/>
                </p:oleObj>
              </mc:Choice>
              <mc:Fallback>
                <p:oleObj name="Equation" r:id="rId10" imgW="4572000" imgH="507960" progId="Equation.DSMT4">
                  <p:embed/>
                  <p:pic>
                    <p:nvPicPr>
                      <p:cNvPr id="11" name="Object 2"/>
                      <p:cNvPicPr>
                        <a:picLocks noChangeAspect="1" noChangeArrowheads="1"/>
                      </p:cNvPicPr>
                      <p:nvPr/>
                    </p:nvPicPr>
                    <p:blipFill>
                      <a:blip r:embed="rId11"/>
                      <a:srcRect/>
                      <a:stretch>
                        <a:fillRect/>
                      </a:stretch>
                    </p:blipFill>
                    <p:spPr bwMode="auto">
                      <a:xfrm>
                        <a:off x="1002175" y="1475547"/>
                        <a:ext cx="4219575" cy="508000"/>
                      </a:xfrm>
                      <a:prstGeom prst="rect">
                        <a:avLst/>
                      </a:prstGeom>
                      <a:noFill/>
                      <a:ln w="28575">
                        <a:solidFill>
                          <a:srgbClr val="FF0000"/>
                        </a:solidFill>
                      </a:ln>
                      <a:effectLst/>
                      <a:extLst/>
                    </p:spPr>
                  </p:pic>
                </p:oleObj>
              </mc:Fallback>
            </mc:AlternateContent>
          </a:graphicData>
        </a:graphic>
      </p:graphicFrame>
      <p:graphicFrame>
        <p:nvGraphicFramePr>
          <p:cNvPr id="12" name="Object 2"/>
          <p:cNvGraphicFramePr>
            <a:graphicFrameLocks noChangeAspect="1"/>
          </p:cNvGraphicFramePr>
          <p:nvPr>
            <p:extLst>
              <p:ext uri="{D42A27DB-BD31-4B8C-83A1-F6EECF244321}">
                <p14:modId xmlns:p14="http://schemas.microsoft.com/office/powerpoint/2010/main" val="4088428606"/>
              </p:ext>
            </p:extLst>
          </p:nvPr>
        </p:nvGraphicFramePr>
        <p:xfrm>
          <a:off x="1002175" y="3541073"/>
          <a:ext cx="4395788" cy="444500"/>
        </p:xfrm>
        <a:graphic>
          <a:graphicData uri="http://schemas.openxmlformats.org/presentationml/2006/ole">
            <mc:AlternateContent xmlns:mc="http://schemas.openxmlformats.org/markup-compatibility/2006">
              <mc:Choice xmlns:v="urn:schemas-microsoft-com:vml" Requires="v">
                <p:oleObj spid="_x0000_s26169" name="Equation" r:id="rId12" imgW="4762440" imgH="444240" progId="Equation.DSMT4">
                  <p:embed/>
                </p:oleObj>
              </mc:Choice>
              <mc:Fallback>
                <p:oleObj name="Equation" r:id="rId12" imgW="4762440" imgH="444240" progId="Equation.DSMT4">
                  <p:embed/>
                  <p:pic>
                    <p:nvPicPr>
                      <p:cNvPr id="12" name="Object 2"/>
                      <p:cNvPicPr>
                        <a:picLocks noChangeAspect="1" noChangeArrowheads="1"/>
                      </p:cNvPicPr>
                      <p:nvPr/>
                    </p:nvPicPr>
                    <p:blipFill>
                      <a:blip r:embed="rId13"/>
                      <a:srcRect/>
                      <a:stretch>
                        <a:fillRect/>
                      </a:stretch>
                    </p:blipFill>
                    <p:spPr bwMode="auto">
                      <a:xfrm>
                        <a:off x="1002175" y="3541073"/>
                        <a:ext cx="4395788"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p:cNvSpPr txBox="1"/>
          <p:nvPr/>
        </p:nvSpPr>
        <p:spPr>
          <a:xfrm>
            <a:off x="5867400" y="1983547"/>
            <a:ext cx="2209893" cy="1323439"/>
          </a:xfrm>
          <a:prstGeom prst="rect">
            <a:avLst/>
          </a:prstGeom>
          <a:noFill/>
        </p:spPr>
        <p:txBody>
          <a:bodyPr wrap="square" rtlCol="0">
            <a:noAutofit/>
          </a:bodyPr>
          <a:lstStyle/>
          <a:p>
            <a:pPr>
              <a:spcBef>
                <a:spcPts val="600"/>
              </a:spcBef>
            </a:pPr>
            <a:r>
              <a:rPr lang="en-US" sz="4000" b="1" dirty="0">
                <a:solidFill>
                  <a:srgbClr val="22770B"/>
                </a:solidFill>
                <a:latin typeface="Arial" pitchFamily="34" charset="0"/>
                <a:cs typeface="Arial" pitchFamily="34" charset="0"/>
              </a:rPr>
              <a:t>Light</a:t>
            </a:r>
          </a:p>
          <a:p>
            <a:pPr>
              <a:spcBef>
                <a:spcPts val="600"/>
              </a:spcBef>
            </a:pPr>
            <a:r>
              <a:rPr lang="en-US" sz="4000" b="1" dirty="0">
                <a:solidFill>
                  <a:srgbClr val="22770B"/>
                </a:solidFill>
                <a:latin typeface="Arial" pitchFamily="34" charset="0"/>
                <a:cs typeface="Arial" pitchFamily="34" charset="0"/>
              </a:rPr>
              <a:t>board</a:t>
            </a:r>
          </a:p>
        </p:txBody>
      </p:sp>
      <p:sp>
        <p:nvSpPr>
          <p:cNvPr id="14" name="TextBox 3"/>
          <p:cNvSpPr txBox="1">
            <a:spLocks noChangeArrowheads="1"/>
          </p:cNvSpPr>
          <p:nvPr/>
        </p:nvSpPr>
        <p:spPr bwMode="auto">
          <a:xfrm>
            <a:off x="457200" y="457200"/>
            <a:ext cx="8001000" cy="56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marL="514350" indent="-514350"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marL="0" indent="0" eaLnBrk="1" hangingPunct="1">
              <a:spcBef>
                <a:spcPts val="600"/>
              </a:spcBef>
            </a:pPr>
            <a:r>
              <a:rPr lang="en-US" sz="3200" b="1" dirty="0"/>
              <a:t>Burg estimates</a:t>
            </a:r>
            <a:r>
              <a:rPr lang="en-US" sz="3200" dirty="0"/>
              <a:t>	</a:t>
            </a:r>
          </a:p>
        </p:txBody>
      </p:sp>
    </p:spTree>
    <p:extLst>
      <p:ext uri="{BB962C8B-B14F-4D97-AF65-F5344CB8AC3E}">
        <p14:creationId xmlns:p14="http://schemas.microsoft.com/office/powerpoint/2010/main" val="291696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4810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94810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948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8102" grpId="0"/>
      <p:bldP spid="2948103"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0147" name="TextBox 2"/>
          <p:cNvSpPr txBox="1">
            <a:spLocks noChangeArrowheads="1"/>
          </p:cNvSpPr>
          <p:nvPr/>
        </p:nvSpPr>
        <p:spPr bwMode="auto">
          <a:xfrm>
            <a:off x="1002175" y="968276"/>
            <a:ext cx="707502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eaLnBrk="1" hangingPunct="1">
              <a:spcBef>
                <a:spcPts val="600"/>
              </a:spcBef>
            </a:pPr>
            <a:r>
              <a:rPr lang="en-US" sz="2800" dirty="0"/>
              <a:t>Burg used the Durbin-Levinson algorithm to minimize FBSS under the constraint that the model is stationary.</a:t>
            </a:r>
          </a:p>
          <a:p>
            <a:pPr marL="342900" indent="-342900" eaLnBrk="1" hangingPunct="1">
              <a:spcBef>
                <a:spcPts val="600"/>
              </a:spcBef>
              <a:buFont typeface="Arial" panose="020B0604020202020204" pitchFamily="34" charset="0"/>
              <a:buChar char="•"/>
            </a:pPr>
            <a:r>
              <a:rPr lang="en-US" sz="2400" dirty="0"/>
              <a:t>These estimates are called “Burg” estimates</a:t>
            </a:r>
          </a:p>
          <a:p>
            <a:pPr marL="342900" indent="-342900" eaLnBrk="1" hangingPunct="1">
              <a:spcBef>
                <a:spcPts val="600"/>
              </a:spcBef>
              <a:buFont typeface="Arial" panose="020B0604020202020204" pitchFamily="34" charset="0"/>
              <a:buChar char="•"/>
            </a:pPr>
            <a:r>
              <a:rPr lang="en-US" sz="2400" dirty="0"/>
              <a:t>Burg algorithm given in Woodward et al. (2017)</a:t>
            </a:r>
          </a:p>
        </p:txBody>
      </p:sp>
      <p:sp>
        <p:nvSpPr>
          <p:cNvPr id="6" name="TextBox 3"/>
          <p:cNvSpPr txBox="1">
            <a:spLocks noChangeArrowheads="1"/>
          </p:cNvSpPr>
          <p:nvPr/>
        </p:nvSpPr>
        <p:spPr bwMode="auto">
          <a:xfrm>
            <a:off x="457200" y="457200"/>
            <a:ext cx="8001000" cy="56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marL="514350" indent="-514350"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marL="0" indent="0" eaLnBrk="1" hangingPunct="1">
              <a:spcBef>
                <a:spcPts val="600"/>
              </a:spcBef>
            </a:pPr>
            <a:r>
              <a:rPr lang="en-US" sz="3200" b="1" dirty="0"/>
              <a:t>Burg estimates</a:t>
            </a:r>
            <a:r>
              <a:rPr lang="en-US" sz="3200" dirty="0"/>
              <a:t>	</a:t>
            </a:r>
          </a:p>
        </p:txBody>
      </p:sp>
    </p:spTree>
    <p:extLst>
      <p:ext uri="{BB962C8B-B14F-4D97-AF65-F5344CB8AC3E}">
        <p14:creationId xmlns:p14="http://schemas.microsoft.com/office/powerpoint/2010/main" val="2183822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50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50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501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0147" grpId="0" build="p" bldLvl="2"/>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577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945F3-2AB7-974B-84E6-B327F8A97CA0}"/>
              </a:ext>
            </a:extLst>
          </p:cNvPr>
          <p:cNvSpPr>
            <a:spLocks noGrp="1"/>
          </p:cNvSpPr>
          <p:nvPr>
            <p:ph type="ctrTitle"/>
          </p:nvPr>
        </p:nvSpPr>
        <p:spPr/>
        <p:txBody>
          <a:bodyPr/>
          <a:lstStyle/>
          <a:p>
            <a:r>
              <a:rPr lang="en-US" dirty="0" err="1"/>
              <a:t>tswge</a:t>
            </a:r>
            <a:r>
              <a:rPr lang="en-US" dirty="0"/>
              <a:t> and Estimation</a:t>
            </a:r>
          </a:p>
        </p:txBody>
      </p:sp>
    </p:spTree>
    <p:extLst>
      <p:ext uri="{BB962C8B-B14F-4D97-AF65-F5344CB8AC3E}">
        <p14:creationId xmlns:p14="http://schemas.microsoft.com/office/powerpoint/2010/main" val="507492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0075"/>
            <a:ext cx="3147646" cy="523220"/>
          </a:xfrm>
          <a:prstGeom prst="rect">
            <a:avLst/>
          </a:prstGeom>
          <a:noFill/>
        </p:spPr>
        <p:txBody>
          <a:bodyPr wrap="square" rtlCol="0">
            <a:noAutofit/>
          </a:bodyPr>
          <a:lstStyle/>
          <a:p>
            <a:pPr>
              <a:spcBef>
                <a:spcPts val="600"/>
              </a:spcBef>
            </a:pPr>
            <a:r>
              <a:rPr lang="en-US" sz="2800" b="1" dirty="0">
                <a:solidFill>
                  <a:srgbClr val="009900"/>
                </a:solidFill>
                <a:latin typeface="Arial" pitchFamily="34" charset="0"/>
                <a:cs typeface="Arial" pitchFamily="34" charset="0"/>
              </a:rPr>
              <a:t>tswge demo</a:t>
            </a:r>
          </a:p>
        </p:txBody>
      </p:sp>
      <p:sp>
        <p:nvSpPr>
          <p:cNvPr id="3" name="TextBox 2"/>
          <p:cNvSpPr txBox="1"/>
          <p:nvPr/>
        </p:nvSpPr>
        <p:spPr>
          <a:xfrm>
            <a:off x="457200" y="726159"/>
            <a:ext cx="8382000" cy="1807908"/>
          </a:xfrm>
          <a:prstGeom prst="rect">
            <a:avLst/>
          </a:prstGeom>
          <a:noFill/>
        </p:spPr>
        <p:txBody>
          <a:bodyPr wrap="square" rtlCol="0">
            <a:noAutofit/>
          </a:bodyPr>
          <a:lstStyle/>
          <a:p>
            <a:pPr>
              <a:spcBef>
                <a:spcPts val="600"/>
              </a:spcBef>
            </a:pPr>
            <a:r>
              <a:rPr lang="en-US" sz="2000" dirty="0">
                <a:latin typeface="Courier New" panose="02070309020205020404" pitchFamily="49" charset="0"/>
                <a:cs typeface="Courier New" panose="02070309020205020404" pitchFamily="49" charset="0"/>
              </a:rPr>
              <a:t>tswge</a:t>
            </a:r>
            <a:r>
              <a:rPr lang="en-US" sz="2000" dirty="0">
                <a:latin typeface="Arial" pitchFamily="34" charset="0"/>
                <a:cs typeface="Arial" pitchFamily="34" charset="0"/>
              </a:rPr>
              <a:t> function </a:t>
            </a:r>
            <a:r>
              <a:rPr lang="en-US" sz="2000" dirty="0">
                <a:latin typeface="Courier New" panose="02070309020205020404" pitchFamily="49" charset="0"/>
                <a:cs typeface="Courier New" panose="02070309020205020404" pitchFamily="49" charset="0"/>
              </a:rPr>
              <a:t>est.ar.wge</a:t>
            </a:r>
            <a:r>
              <a:rPr lang="en-US" sz="2000" dirty="0">
                <a:latin typeface="Arial" pitchFamily="34" charset="0"/>
                <a:cs typeface="Arial" pitchFamily="34" charset="0"/>
              </a:rPr>
              <a:t> computes the following types of estimates:</a:t>
            </a:r>
          </a:p>
          <a:p>
            <a:pPr marL="342900" indent="-342900">
              <a:spcBef>
                <a:spcPts val="600"/>
              </a:spcBef>
              <a:buFont typeface="Arial" panose="020B0604020202020204" pitchFamily="34" charset="0"/>
              <a:buChar char="•"/>
            </a:pPr>
            <a:r>
              <a:rPr lang="en-US" sz="2000" dirty="0">
                <a:latin typeface="Arial" pitchFamily="34" charset="0"/>
                <a:cs typeface="Arial" pitchFamily="34" charset="0"/>
              </a:rPr>
              <a:t>yw</a:t>
            </a:r>
          </a:p>
          <a:p>
            <a:pPr marL="342900" indent="-342900">
              <a:spcBef>
                <a:spcPts val="600"/>
              </a:spcBef>
              <a:buFont typeface="Arial" panose="020B0604020202020204" pitchFamily="34" charset="0"/>
              <a:buChar char="•"/>
            </a:pPr>
            <a:r>
              <a:rPr lang="en-US" sz="2000" dirty="0">
                <a:latin typeface="Arial" pitchFamily="34" charset="0"/>
                <a:cs typeface="Arial" pitchFamily="34" charset="0"/>
              </a:rPr>
              <a:t>burg</a:t>
            </a:r>
          </a:p>
          <a:p>
            <a:pPr marL="342900" indent="-342900">
              <a:spcBef>
                <a:spcPts val="600"/>
              </a:spcBef>
              <a:buFont typeface="Arial" panose="020B0604020202020204" pitchFamily="34" charset="0"/>
              <a:buChar char="•"/>
            </a:pPr>
            <a:r>
              <a:rPr lang="en-US" sz="2000" dirty="0" err="1">
                <a:latin typeface="Arial" pitchFamily="34" charset="0"/>
                <a:cs typeface="Arial" pitchFamily="34" charset="0"/>
              </a:rPr>
              <a:t>mle</a:t>
            </a:r>
            <a:endParaRPr lang="en-US" sz="2000" dirty="0">
              <a:latin typeface="Arial" pitchFamily="34" charset="0"/>
              <a:cs typeface="Arial" pitchFamily="34" charset="0"/>
            </a:endParaRPr>
          </a:p>
        </p:txBody>
      </p:sp>
      <p:sp>
        <p:nvSpPr>
          <p:cNvPr id="4" name="TextBox 3"/>
          <p:cNvSpPr txBox="1"/>
          <p:nvPr/>
        </p:nvSpPr>
        <p:spPr>
          <a:xfrm>
            <a:off x="457200" y="2935295"/>
            <a:ext cx="7877908" cy="1316665"/>
          </a:xfrm>
          <a:prstGeom prst="rect">
            <a:avLst/>
          </a:prstGeom>
          <a:noFill/>
        </p:spPr>
        <p:txBody>
          <a:bodyPr wrap="square" rtlCol="0">
            <a:noAutofit/>
          </a:bodyPr>
          <a:lstStyle/>
          <a:p>
            <a:r>
              <a:rPr lang="en-US" sz="1600" dirty="0">
                <a:latin typeface="Courier New" panose="02070309020205020404" pitchFamily="49" charset="0"/>
                <a:cs typeface="Courier New" panose="02070309020205020404" pitchFamily="49" charset="0"/>
              </a:rPr>
              <a:t>x=gen.arma.wge(n=200,phi=c(1.6,-.9),vara=2,sn=33)</a:t>
            </a:r>
          </a:p>
          <a:p>
            <a:r>
              <a:rPr lang="en-US" sz="1600" dirty="0">
                <a:latin typeface="Courier New" panose="02070309020205020404" pitchFamily="49" charset="0"/>
                <a:cs typeface="Courier New" panose="02070309020205020404" pitchFamily="49" charset="0"/>
              </a:rPr>
              <a:t>x.yw=est.ar.wge(x,p=2,type='yw')</a:t>
            </a:r>
          </a:p>
          <a:p>
            <a:r>
              <a:rPr lang="en-US" sz="1600" dirty="0">
                <a:latin typeface="Courier New" panose="02070309020205020404" pitchFamily="49" charset="0"/>
                <a:cs typeface="Courier New" panose="02070309020205020404" pitchFamily="49" charset="0"/>
              </a:rPr>
              <a:t>x.yw</a:t>
            </a:r>
          </a:p>
          <a:p>
            <a:r>
              <a:rPr lang="en-US" sz="1600" dirty="0">
                <a:latin typeface="Courier New" panose="02070309020205020404" pitchFamily="49" charset="0"/>
                <a:cs typeface="Courier New" panose="02070309020205020404" pitchFamily="49" charset="0"/>
              </a:rPr>
              <a:t>x.burg=est.ar.wge(x,p=2,type='burg')</a:t>
            </a:r>
          </a:p>
          <a:p>
            <a:r>
              <a:rPr lang="en-US" sz="1600" dirty="0">
                <a:latin typeface="Courier New" panose="02070309020205020404" pitchFamily="49" charset="0"/>
                <a:cs typeface="Courier New" panose="02070309020205020404" pitchFamily="49" charset="0"/>
              </a:rPr>
              <a:t>x.mle=est.ar.wge(x,p=2,type='mle')</a:t>
            </a:r>
          </a:p>
        </p:txBody>
      </p:sp>
      <p:sp>
        <p:nvSpPr>
          <p:cNvPr id="5" name="Rectangle 4"/>
          <p:cNvSpPr/>
          <p:nvPr/>
        </p:nvSpPr>
        <p:spPr>
          <a:xfrm>
            <a:off x="457200" y="2423160"/>
            <a:ext cx="5508880" cy="461665"/>
          </a:xfrm>
          <a:prstGeom prst="rect">
            <a:avLst/>
          </a:prstGeom>
        </p:spPr>
        <p:txBody>
          <a:bodyPr wrap="none">
            <a:noAutofit/>
          </a:bodyPr>
          <a:lstStyle/>
          <a:p>
            <a:pPr>
              <a:spcBef>
                <a:spcPts val="600"/>
              </a:spcBef>
            </a:pPr>
            <a:r>
              <a:rPr lang="en-US" sz="2400" b="1" dirty="0"/>
              <a:t>est.ar.wge(x, p, factor = TRUE, type )</a:t>
            </a:r>
          </a:p>
        </p:txBody>
      </p:sp>
      <p:sp>
        <p:nvSpPr>
          <p:cNvPr id="6" name="TextBox 5"/>
          <p:cNvSpPr txBox="1"/>
          <p:nvPr/>
        </p:nvSpPr>
        <p:spPr>
          <a:xfrm>
            <a:off x="457200" y="4267200"/>
            <a:ext cx="8153400" cy="1737360"/>
          </a:xfrm>
          <a:prstGeom prst="rect">
            <a:avLst/>
          </a:prstGeom>
          <a:noFill/>
        </p:spPr>
        <p:txBody>
          <a:bodyPr wrap="square" rtlCol="0">
            <a:noAutofit/>
          </a:bodyPr>
          <a:lstStyle/>
          <a:p>
            <a:pPr>
              <a:spcBef>
                <a:spcPts val="600"/>
              </a:spcBef>
            </a:pPr>
            <a:r>
              <a:rPr lang="en-US" sz="2000" dirty="0">
                <a:latin typeface="Arial" pitchFamily="34" charset="0"/>
                <a:cs typeface="Arial" pitchFamily="34" charset="0"/>
              </a:rPr>
              <a:t>All three estimation types (yw, burg, and mle) gave good estimates of the parameters </a:t>
            </a:r>
            <a:r>
              <a:rPr lang="en-US" sz="2000" i="1" dirty="0">
                <a:latin typeface="Symbol" panose="05050102010706020507" pitchFamily="18" charset="2"/>
                <a:cs typeface="Arial" pitchFamily="34" charset="0"/>
              </a:rPr>
              <a:t>j</a:t>
            </a:r>
            <a:r>
              <a:rPr lang="en-US" sz="2000" baseline="-25000" dirty="0">
                <a:latin typeface="Symbol" panose="05050102010706020507" pitchFamily="18" charset="2"/>
                <a:cs typeface="Arial" pitchFamily="34" charset="0"/>
              </a:rPr>
              <a:t>1</a:t>
            </a:r>
            <a:r>
              <a:rPr lang="en-US" sz="2000" dirty="0">
                <a:latin typeface="Symbol" panose="05050102010706020507" pitchFamily="18" charset="2"/>
                <a:cs typeface="Arial" pitchFamily="34" charset="0"/>
              </a:rPr>
              <a:t> = 1.6</a:t>
            </a:r>
            <a:r>
              <a:rPr lang="en-US" sz="2000" dirty="0">
                <a:latin typeface="Arial" panose="020B0604020202020204" pitchFamily="34" charset="0"/>
                <a:cs typeface="Arial" panose="020B0604020202020204" pitchFamily="34" charset="0"/>
              </a:rPr>
              <a:t> and </a:t>
            </a:r>
            <a:r>
              <a:rPr lang="en-US" sz="2000" i="1" dirty="0">
                <a:latin typeface="Symbol" panose="05050102010706020507" pitchFamily="18" charset="2"/>
                <a:cs typeface="Arial" pitchFamily="34" charset="0"/>
              </a:rPr>
              <a:t>j</a:t>
            </a:r>
            <a:r>
              <a:rPr lang="en-US" sz="2000" baseline="-25000" dirty="0">
                <a:latin typeface="Symbol" panose="05050102010706020507" pitchFamily="18" charset="2"/>
                <a:cs typeface="Arial" pitchFamily="34" charset="0"/>
              </a:rPr>
              <a:t>2</a:t>
            </a:r>
            <a:r>
              <a:rPr lang="en-US" sz="2000" dirty="0">
                <a:latin typeface="Symbol" panose="05050102010706020507" pitchFamily="18" charset="2"/>
                <a:cs typeface="Arial" pitchFamily="34" charset="0"/>
              </a:rPr>
              <a:t> = -.9</a:t>
            </a:r>
            <a:r>
              <a:rPr lang="en-US" sz="2000" dirty="0">
                <a:latin typeface="Arial" pitchFamily="34" charset="0"/>
                <a:cs typeface="Arial" pitchFamily="34" charset="0"/>
              </a:rPr>
              <a:t>.</a:t>
            </a:r>
          </a:p>
          <a:p>
            <a:pPr marL="342900" indent="-342900">
              <a:spcBef>
                <a:spcPts val="600"/>
              </a:spcBef>
              <a:buFont typeface="Arial" panose="020B0604020202020204" pitchFamily="34" charset="0"/>
              <a:buChar char="•"/>
            </a:pPr>
            <a:r>
              <a:rPr lang="en-US" sz="2000" dirty="0">
                <a:latin typeface="Arial" pitchFamily="34" charset="0"/>
                <a:cs typeface="Arial" pitchFamily="34" charset="0"/>
              </a:rPr>
              <a:t>Note that </a:t>
            </a:r>
            <a:r>
              <a:rPr lang="en-US" sz="2000" dirty="0" err="1">
                <a:latin typeface="Arial" pitchFamily="34" charset="0"/>
                <a:cs typeface="Arial" pitchFamily="34" charset="0"/>
              </a:rPr>
              <a:t>x.yw</a:t>
            </a:r>
            <a:r>
              <a:rPr lang="en-US" sz="2000" dirty="0">
                <a:latin typeface="Arial" pitchFamily="34" charset="0"/>
                <a:cs typeface="Arial" pitchFamily="34" charset="0"/>
              </a:rPr>
              <a:t>, </a:t>
            </a:r>
            <a:r>
              <a:rPr lang="en-US" sz="2000" dirty="0" err="1">
                <a:latin typeface="Arial" pitchFamily="34" charset="0"/>
                <a:cs typeface="Arial" pitchFamily="34" charset="0"/>
              </a:rPr>
              <a:t>x.burg</a:t>
            </a:r>
            <a:r>
              <a:rPr lang="en-US" sz="2000" dirty="0">
                <a:latin typeface="Arial" pitchFamily="34" charset="0"/>
                <a:cs typeface="Arial" pitchFamily="34" charset="0"/>
              </a:rPr>
              <a:t> and </a:t>
            </a:r>
            <a:r>
              <a:rPr lang="en-US" sz="2000" dirty="0" err="1">
                <a:latin typeface="Arial" pitchFamily="34" charset="0"/>
                <a:cs typeface="Arial" pitchFamily="34" charset="0"/>
              </a:rPr>
              <a:t>x.mle</a:t>
            </a:r>
            <a:r>
              <a:rPr lang="en-US" sz="2000" dirty="0">
                <a:latin typeface="Arial" pitchFamily="34" charset="0"/>
                <a:cs typeface="Arial" pitchFamily="34" charset="0"/>
              </a:rPr>
              <a:t> displays details about the respective estimates.</a:t>
            </a:r>
          </a:p>
          <a:p>
            <a:pPr marL="342900" indent="-342900">
              <a:spcBef>
                <a:spcPts val="600"/>
              </a:spcBef>
              <a:buFont typeface="Arial" panose="020B0604020202020204" pitchFamily="34" charset="0"/>
              <a:buChar char="•"/>
            </a:pPr>
            <a:r>
              <a:rPr lang="en-US" sz="2000" dirty="0">
                <a:latin typeface="Arial" pitchFamily="34" charset="0"/>
                <a:cs typeface="Arial" pitchFamily="34" charset="0"/>
              </a:rPr>
              <a:t>We see that all three methods yield white-noise variance estimates close to  2.12</a:t>
            </a:r>
          </a:p>
        </p:txBody>
      </p:sp>
    </p:spTree>
    <p:extLst>
      <p:ext uri="{BB962C8B-B14F-4D97-AF65-F5344CB8AC3E}">
        <p14:creationId xmlns:p14="http://schemas.microsoft.com/office/powerpoint/2010/main" val="324926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P spid="4" grpId="0"/>
      <p:bldP spid="5"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706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9B9D8-076C-9540-B24D-D5CA97408F75}"/>
              </a:ext>
            </a:extLst>
          </p:cNvPr>
          <p:cNvSpPr>
            <a:spLocks noGrp="1"/>
          </p:cNvSpPr>
          <p:nvPr>
            <p:ph type="ctrTitle"/>
          </p:nvPr>
        </p:nvSpPr>
        <p:spPr/>
        <p:txBody>
          <a:bodyPr/>
          <a:lstStyle/>
          <a:p>
            <a:r>
              <a:rPr lang="en-US" dirty="0"/>
              <a:t>Comparing Estimates</a:t>
            </a:r>
          </a:p>
        </p:txBody>
      </p:sp>
    </p:spTree>
    <p:extLst>
      <p:ext uri="{BB962C8B-B14F-4D97-AF65-F5344CB8AC3E}">
        <p14:creationId xmlns:p14="http://schemas.microsoft.com/office/powerpoint/2010/main" val="4058601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634676" y="2553387"/>
            <a:ext cx="1874649" cy="461665"/>
          </a:xfrm>
          <a:prstGeom prst="rect">
            <a:avLst/>
          </a:prstGeom>
          <a:noFill/>
          <a:ln w="38100">
            <a:solidFill>
              <a:srgbClr val="FF0000"/>
            </a:solidFill>
          </a:ln>
        </p:spPr>
        <p:txBody>
          <a:bodyPr wrap="square" rtlCol="0">
            <a:noAutofit/>
          </a:bodyPr>
          <a:lstStyle/>
          <a:p>
            <a:pPr>
              <a:spcBef>
                <a:spcPts val="600"/>
              </a:spcBef>
            </a:pPr>
            <a:r>
              <a:rPr lang="en-US" sz="2400" b="1" dirty="0">
                <a:latin typeface="Arial" pitchFamily="34" charset="0"/>
                <a:cs typeface="Arial" pitchFamily="34" charset="0"/>
              </a:rPr>
              <a:t>Good news</a:t>
            </a:r>
          </a:p>
        </p:txBody>
      </p:sp>
      <p:sp>
        <p:nvSpPr>
          <p:cNvPr id="14" name="TextBox 13"/>
          <p:cNvSpPr txBox="1"/>
          <p:nvPr/>
        </p:nvSpPr>
        <p:spPr>
          <a:xfrm>
            <a:off x="2438400" y="5110225"/>
            <a:ext cx="4267200" cy="461665"/>
          </a:xfrm>
          <a:prstGeom prst="rect">
            <a:avLst/>
          </a:prstGeom>
          <a:noFill/>
          <a:ln w="38100">
            <a:solidFill>
              <a:srgbClr val="FF0000"/>
            </a:solidFill>
          </a:ln>
        </p:spPr>
        <p:txBody>
          <a:bodyPr wrap="square" rtlCol="0">
            <a:noAutofit/>
          </a:bodyPr>
          <a:lstStyle/>
          <a:p>
            <a:pPr>
              <a:spcBef>
                <a:spcPts val="600"/>
              </a:spcBef>
            </a:pPr>
            <a:r>
              <a:rPr lang="en-US" sz="2400" b="1" dirty="0">
                <a:latin typeface="Arial" pitchFamily="34" charset="0"/>
                <a:cs typeface="Arial" pitchFamily="34" charset="0"/>
              </a:rPr>
              <a:t>Good news… remember…</a:t>
            </a:r>
          </a:p>
        </p:txBody>
      </p:sp>
      <p:sp>
        <p:nvSpPr>
          <p:cNvPr id="16" name="TextBox 15"/>
          <p:cNvSpPr txBox="1"/>
          <p:nvPr/>
        </p:nvSpPr>
        <p:spPr>
          <a:xfrm>
            <a:off x="3733800" y="3819144"/>
            <a:ext cx="1676400" cy="461665"/>
          </a:xfrm>
          <a:prstGeom prst="rect">
            <a:avLst/>
          </a:prstGeom>
          <a:noFill/>
          <a:ln w="38100">
            <a:solidFill>
              <a:srgbClr val="FF0000"/>
            </a:solidFill>
          </a:ln>
        </p:spPr>
        <p:txBody>
          <a:bodyPr wrap="square" rtlCol="0">
            <a:noAutofit/>
          </a:bodyPr>
          <a:lstStyle/>
          <a:p>
            <a:pPr>
              <a:spcBef>
                <a:spcPts val="600"/>
              </a:spcBef>
            </a:pPr>
            <a:r>
              <a:rPr lang="en-US" sz="2400" b="1" dirty="0">
                <a:latin typeface="Arial" pitchFamily="34" charset="0"/>
                <a:cs typeface="Arial" pitchFamily="34" charset="0"/>
              </a:rPr>
              <a:t>Bad news</a:t>
            </a:r>
          </a:p>
        </p:txBody>
      </p:sp>
      <p:sp>
        <p:nvSpPr>
          <p:cNvPr id="5" name="TextBox 4"/>
          <p:cNvSpPr txBox="1"/>
          <p:nvPr/>
        </p:nvSpPr>
        <p:spPr>
          <a:xfrm>
            <a:off x="457200" y="3028963"/>
            <a:ext cx="8229600" cy="707886"/>
          </a:xfrm>
          <a:prstGeom prst="rect">
            <a:avLst/>
          </a:prstGeom>
          <a:noFill/>
        </p:spPr>
        <p:txBody>
          <a:bodyPr wrap="square" rtlCol="0">
            <a:noAutofit/>
          </a:bodyPr>
          <a:lstStyle/>
          <a:p>
            <a:pPr>
              <a:spcBef>
                <a:spcPts val="600"/>
              </a:spcBef>
            </a:pPr>
            <a:r>
              <a:rPr lang="en-US" sz="2000" dirty="0">
                <a:latin typeface="Arial" pitchFamily="34" charset="0"/>
                <a:cs typeface="Arial" pitchFamily="34" charset="0"/>
              </a:rPr>
              <a:t>If your data set is a realization from an ARMA, ARIMA, Seasonal, etc. model, good techniques exist for estimating the model.</a:t>
            </a:r>
          </a:p>
        </p:txBody>
      </p:sp>
      <p:sp>
        <p:nvSpPr>
          <p:cNvPr id="6" name="TextBox 5"/>
          <p:cNvSpPr txBox="1"/>
          <p:nvPr/>
        </p:nvSpPr>
        <p:spPr>
          <a:xfrm>
            <a:off x="457200" y="5605136"/>
            <a:ext cx="8229600" cy="707886"/>
          </a:xfrm>
          <a:prstGeom prst="rect">
            <a:avLst/>
          </a:prstGeom>
          <a:noFill/>
        </p:spPr>
        <p:txBody>
          <a:bodyPr wrap="square" rtlCol="0">
            <a:noAutofit/>
          </a:bodyPr>
          <a:lstStyle/>
          <a:p>
            <a:pPr>
              <a:spcBef>
                <a:spcPts val="600"/>
              </a:spcBef>
            </a:pPr>
            <a:r>
              <a:rPr lang="en-US" sz="2000" dirty="0">
                <a:latin typeface="Arial" pitchFamily="34" charset="0"/>
                <a:cs typeface="Arial" pitchFamily="34" charset="0"/>
              </a:rPr>
              <a:t>“Essentially all models are wrong but some are useful.”                           —G. E. P. Box (“father” of modern time series analysis)</a:t>
            </a:r>
          </a:p>
        </p:txBody>
      </p:sp>
      <p:sp>
        <p:nvSpPr>
          <p:cNvPr id="8" name="TextBox 7"/>
          <p:cNvSpPr txBox="1"/>
          <p:nvPr/>
        </p:nvSpPr>
        <p:spPr>
          <a:xfrm>
            <a:off x="457200" y="4289993"/>
            <a:ext cx="8229600" cy="707886"/>
          </a:xfrm>
          <a:prstGeom prst="rect">
            <a:avLst/>
          </a:prstGeom>
          <a:noFill/>
        </p:spPr>
        <p:txBody>
          <a:bodyPr wrap="square" rtlCol="0">
            <a:noAutofit/>
          </a:bodyPr>
          <a:lstStyle/>
          <a:p>
            <a:pPr>
              <a:spcBef>
                <a:spcPts val="600"/>
              </a:spcBef>
            </a:pPr>
            <a:r>
              <a:rPr lang="en-US" sz="2000" dirty="0">
                <a:latin typeface="Arial" pitchFamily="34" charset="0"/>
                <a:cs typeface="Arial" pitchFamily="34" charset="0"/>
              </a:rPr>
              <a:t>It is highly unlikely that any data set you encounter will actually be a realization from one of these “nice” models.</a:t>
            </a:r>
          </a:p>
        </p:txBody>
      </p:sp>
      <p:sp>
        <p:nvSpPr>
          <p:cNvPr id="21" name="TextBox 4"/>
          <p:cNvSpPr txBox="1">
            <a:spLocks noChangeArrowheads="1"/>
          </p:cNvSpPr>
          <p:nvPr/>
        </p:nvSpPr>
        <p:spPr bwMode="auto">
          <a:xfrm>
            <a:off x="457200" y="1400797"/>
            <a:ext cx="8229600" cy="105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eaLnBrk="1" hangingPunct="1">
              <a:spcBef>
                <a:spcPts val="600"/>
              </a:spcBef>
            </a:pPr>
            <a:r>
              <a:rPr lang="en-US" sz="2000" dirty="0">
                <a:cs typeface="Arial" charset="0"/>
              </a:rPr>
              <a:t>We are given a realization of time series data for which we may want to forecast future values.</a:t>
            </a:r>
          </a:p>
          <a:p>
            <a:pPr marL="342900" indent="-342900" eaLnBrk="1" hangingPunct="1">
              <a:spcBef>
                <a:spcPts val="600"/>
              </a:spcBef>
              <a:buFont typeface="Arial" panose="020B0604020202020204" pitchFamily="34" charset="0"/>
              <a:buChar char="•"/>
            </a:pPr>
            <a:r>
              <a:rPr lang="en-US" sz="2000" dirty="0">
                <a:cs typeface="Arial" charset="0"/>
              </a:rPr>
              <a:t>But, we don’t know the model.</a:t>
            </a:r>
          </a:p>
        </p:txBody>
      </p:sp>
      <p:sp>
        <p:nvSpPr>
          <p:cNvPr id="3" name="Title 2"/>
          <p:cNvSpPr>
            <a:spLocks noGrp="1"/>
          </p:cNvSpPr>
          <p:nvPr>
            <p:ph type="title"/>
          </p:nvPr>
        </p:nvSpPr>
        <p:spPr>
          <a:xfrm>
            <a:off x="457200" y="228600"/>
            <a:ext cx="8229600" cy="1143000"/>
          </a:xfrm>
        </p:spPr>
        <p:txBody>
          <a:bodyPr>
            <a:noAutofit/>
          </a:bodyPr>
          <a:lstStyle/>
          <a:p>
            <a:pPr>
              <a:spcBef>
                <a:spcPts val="600"/>
              </a:spcBef>
            </a:pPr>
            <a:r>
              <a:rPr lang="en-US" dirty="0">
                <a:latin typeface="Arial" pitchFamily="34" charset="0"/>
                <a:cs typeface="Arial" pitchFamily="34" charset="0"/>
              </a:rPr>
              <a:t>Typical Situation</a:t>
            </a:r>
            <a:endParaRPr lang="en-US" dirty="0"/>
          </a:p>
        </p:txBody>
      </p:sp>
    </p:spTree>
    <p:extLst>
      <p:ext uri="{BB962C8B-B14F-4D97-AF65-F5344CB8AC3E}">
        <p14:creationId xmlns:p14="http://schemas.microsoft.com/office/powerpoint/2010/main" val="310426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fade">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5" grpId="0"/>
      <p:bldP spid="6" grpId="0"/>
      <p:bldP spid="8" grpId="0"/>
      <p:bldP spid="2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819401"/>
            <a:ext cx="8337174" cy="1253868"/>
          </a:xfrm>
          <a:prstGeom prst="rect">
            <a:avLst/>
          </a:prstGeom>
          <a:noFill/>
        </p:spPr>
        <p:txBody>
          <a:bodyPr wrap="square" rtlCol="0">
            <a:noAutofit/>
          </a:bodyPr>
          <a:lstStyle/>
          <a:p>
            <a:r>
              <a:rPr lang="en-US" sz="2000" dirty="0">
                <a:latin typeface="Courier New" panose="02070309020205020404" pitchFamily="49" charset="0"/>
                <a:cs typeface="Courier New" panose="02070309020205020404" pitchFamily="49" charset="0"/>
              </a:rPr>
              <a:t>x=gen.arma.wge(n=100,phi=c(2.195,-1.994,.796), sn=53)</a:t>
            </a:r>
          </a:p>
          <a:p>
            <a:r>
              <a:rPr lang="en-US" sz="2000" dirty="0">
                <a:latin typeface="Courier New" panose="02070309020205020404" pitchFamily="49" charset="0"/>
                <a:cs typeface="Courier New" panose="02070309020205020404" pitchFamily="49" charset="0"/>
              </a:rPr>
              <a:t>x.yw=est.ar.wge(x,p=3,type='</a:t>
            </a:r>
            <a:r>
              <a:rPr lang="en-US" sz="2000" dirty="0" err="1">
                <a:latin typeface="Courier New" panose="02070309020205020404" pitchFamily="49" charset="0"/>
                <a:cs typeface="Courier New" panose="02070309020205020404" pitchFamily="49" charset="0"/>
              </a:rPr>
              <a:t>yw</a:t>
            </a:r>
            <a:r>
              <a:rPr lang="en-US" sz="2000" dirty="0">
                <a:latin typeface="Courier New" panose="02070309020205020404" pitchFamily="49" charset="0"/>
                <a:cs typeface="Courier New" panose="02070309020205020404" pitchFamily="49" charset="0"/>
              </a:rPr>
              <a:t>’)</a:t>
            </a:r>
          </a:p>
          <a:p>
            <a:endParaRPr lang="en-US" sz="2000" dirty="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x.burg=est.ar.wge(x,p=3,type='burg’)</a:t>
            </a:r>
          </a:p>
          <a:p>
            <a:endParaRPr lang="en-US" sz="2000" dirty="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x.mle=est.ar.wge(x,p=3,type='</a:t>
            </a:r>
            <a:r>
              <a:rPr lang="en-US" sz="2000" dirty="0" err="1">
                <a:latin typeface="Courier New" panose="02070309020205020404" pitchFamily="49" charset="0"/>
                <a:cs typeface="Courier New" panose="02070309020205020404" pitchFamily="49" charset="0"/>
              </a:rPr>
              <a:t>mle</a:t>
            </a:r>
            <a:r>
              <a:rPr lang="en-US" sz="2000" dirty="0">
                <a:latin typeface="Courier New" panose="02070309020205020404" pitchFamily="49" charset="0"/>
                <a:cs typeface="Courier New" panose="02070309020205020404" pitchFamily="49" charset="0"/>
              </a:rPr>
              <a:t>’)</a:t>
            </a:r>
          </a:p>
          <a:p>
            <a:endParaRPr lang="en-US" sz="2000" dirty="0">
              <a:latin typeface="Courier New" panose="02070309020205020404" pitchFamily="49" charset="0"/>
              <a:cs typeface="Courier New" panose="02070309020205020404" pitchFamily="49" charset="0"/>
            </a:endParaRPr>
          </a:p>
        </p:txBody>
      </p:sp>
      <p:graphicFrame>
        <p:nvGraphicFramePr>
          <p:cNvPr id="7" name="Object 2"/>
          <p:cNvGraphicFramePr>
            <a:graphicFrameLocks noChangeAspect="1"/>
          </p:cNvGraphicFramePr>
          <p:nvPr>
            <p:extLst>
              <p:ext uri="{D42A27DB-BD31-4B8C-83A1-F6EECF244321}">
                <p14:modId xmlns:p14="http://schemas.microsoft.com/office/powerpoint/2010/main" val="966913627"/>
              </p:ext>
            </p:extLst>
          </p:nvPr>
        </p:nvGraphicFramePr>
        <p:xfrm>
          <a:off x="511617" y="889574"/>
          <a:ext cx="4756019" cy="463120"/>
        </p:xfrm>
        <a:graphic>
          <a:graphicData uri="http://schemas.openxmlformats.org/presentationml/2006/ole">
            <mc:AlternateContent xmlns:mc="http://schemas.openxmlformats.org/markup-compatibility/2006">
              <mc:Choice xmlns:v="urn:schemas-microsoft-com:vml" Requires="v">
                <p:oleObj spid="_x0000_s9538" name="Equation" r:id="rId4" imgW="4520880" imgH="406080" progId="Equation.DSMT4">
                  <p:embed/>
                </p:oleObj>
              </mc:Choice>
              <mc:Fallback>
                <p:oleObj name="Equation" r:id="rId4" imgW="4520880" imgH="406080" progId="Equation.DSMT4">
                  <p:embed/>
                  <p:pic>
                    <p:nvPicPr>
                      <p:cNvPr id="7" name="Object 2"/>
                      <p:cNvPicPr>
                        <a:picLocks noChangeAspect="1" noChangeArrowheads="1"/>
                      </p:cNvPicPr>
                      <p:nvPr/>
                    </p:nvPicPr>
                    <p:blipFill>
                      <a:blip r:embed="rId5"/>
                      <a:srcRect/>
                      <a:stretch>
                        <a:fillRect/>
                      </a:stretch>
                    </p:blipFill>
                    <p:spPr bwMode="auto">
                      <a:xfrm>
                        <a:off x="511617" y="889574"/>
                        <a:ext cx="4756019" cy="463120"/>
                      </a:xfrm>
                      <a:prstGeom prst="rect">
                        <a:avLst/>
                      </a:prstGeom>
                      <a:noFill/>
                      <a:ln>
                        <a:noFill/>
                      </a:ln>
                      <a:effectLst/>
                      <a:extLst/>
                    </p:spPr>
                  </p:pic>
                </p:oleObj>
              </mc:Fallback>
            </mc:AlternateContent>
          </a:graphicData>
        </a:graphic>
      </p:graphicFrame>
      <p:sp>
        <p:nvSpPr>
          <p:cNvPr id="10" name="TextBox 9"/>
          <p:cNvSpPr txBox="1"/>
          <p:nvPr/>
        </p:nvSpPr>
        <p:spPr>
          <a:xfrm>
            <a:off x="457200" y="304800"/>
            <a:ext cx="5867400" cy="584775"/>
          </a:xfrm>
          <a:prstGeom prst="rect">
            <a:avLst/>
          </a:prstGeom>
          <a:noFill/>
        </p:spPr>
        <p:txBody>
          <a:bodyPr wrap="square" rtlCol="0">
            <a:noAutofit/>
          </a:bodyPr>
          <a:lstStyle/>
          <a:p>
            <a:pPr>
              <a:spcBef>
                <a:spcPts val="600"/>
              </a:spcBef>
            </a:pPr>
            <a:r>
              <a:rPr lang="en-US" sz="3200" b="1" dirty="0">
                <a:solidFill>
                  <a:srgbClr val="009900"/>
                </a:solidFill>
                <a:latin typeface="Arial" pitchFamily="34" charset="0"/>
                <a:cs typeface="Arial" pitchFamily="34" charset="0"/>
              </a:rPr>
              <a:t>tswge demo</a:t>
            </a:r>
          </a:p>
        </p:txBody>
      </p:sp>
      <p:sp>
        <p:nvSpPr>
          <p:cNvPr id="15" name="Rectangle 14"/>
          <p:cNvSpPr/>
          <p:nvPr/>
        </p:nvSpPr>
        <p:spPr>
          <a:xfrm>
            <a:off x="457200" y="1406604"/>
            <a:ext cx="7592695" cy="1307148"/>
          </a:xfrm>
          <a:prstGeom prst="rect">
            <a:avLst/>
          </a:prstGeom>
        </p:spPr>
        <p:txBody>
          <a:bodyPr wrap="square">
            <a:noAutofit/>
          </a:bodyPr>
          <a:lstStyle/>
          <a:p>
            <a:pPr>
              <a:spcBef>
                <a:spcPts val="600"/>
              </a:spcBef>
            </a:pPr>
            <a:r>
              <a:rPr lang="en-US" sz="2400" b="1" dirty="0"/>
              <a:t>Factor                       Abs </a:t>
            </a:r>
            <a:r>
              <a:rPr lang="en-US" sz="2400" b="1" dirty="0" err="1"/>
              <a:t>recip</a:t>
            </a:r>
            <a:r>
              <a:rPr lang="en-US" sz="2400" b="1" dirty="0"/>
              <a:t>        System </a:t>
            </a:r>
            <a:r>
              <a:rPr lang="en-US" sz="2400" b="1" dirty="0" err="1"/>
              <a:t>freq</a:t>
            </a:r>
            <a:r>
              <a:rPr lang="en-US" sz="2400" b="1" dirty="0"/>
              <a:t> </a:t>
            </a:r>
          </a:p>
          <a:p>
            <a:pPr>
              <a:spcBef>
                <a:spcPts val="600"/>
              </a:spcBef>
            </a:pPr>
            <a:r>
              <a:rPr lang="en-US" sz="2400" dirty="0"/>
              <a:t>1-0.995</a:t>
            </a:r>
            <a:r>
              <a:rPr lang="en-US" sz="2400" i="1" dirty="0"/>
              <a:t>B</a:t>
            </a:r>
            <a:r>
              <a:rPr lang="en-US" sz="2400" dirty="0"/>
              <a:t>                     0.9950                 0.0</a:t>
            </a:r>
          </a:p>
          <a:p>
            <a:pPr>
              <a:spcBef>
                <a:spcPts val="600"/>
              </a:spcBef>
            </a:pPr>
            <a:r>
              <a:rPr lang="en-US" sz="2400" dirty="0"/>
              <a:t>1-1.2B+0.8</a:t>
            </a:r>
            <a:r>
              <a:rPr lang="en-US" sz="2400" i="1" dirty="0"/>
              <a:t>B</a:t>
            </a:r>
            <a:r>
              <a:rPr lang="en-US" sz="2400" baseline="30000" dirty="0"/>
              <a:t>2</a:t>
            </a:r>
            <a:r>
              <a:rPr lang="en-US" sz="2400" dirty="0"/>
              <a:t>              0.8944                 0.133</a:t>
            </a:r>
          </a:p>
        </p:txBody>
      </p:sp>
      <p:sp>
        <p:nvSpPr>
          <p:cNvPr id="16" name="Oval 15"/>
          <p:cNvSpPr/>
          <p:nvPr/>
        </p:nvSpPr>
        <p:spPr>
          <a:xfrm>
            <a:off x="3484879" y="1869723"/>
            <a:ext cx="1143001" cy="4512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dirty="0"/>
          </a:p>
        </p:txBody>
      </p:sp>
      <p:cxnSp>
        <p:nvCxnSpPr>
          <p:cNvPr id="17" name="Straight Arrow Connector 16"/>
          <p:cNvCxnSpPr>
            <a:stCxn id="18" idx="1"/>
          </p:cNvCxnSpPr>
          <p:nvPr/>
        </p:nvCxnSpPr>
        <p:spPr>
          <a:xfrm flipH="1">
            <a:off x="4627880" y="956381"/>
            <a:ext cx="1580970" cy="11704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08850" y="540882"/>
            <a:ext cx="2737924" cy="830997"/>
          </a:xfrm>
          <a:prstGeom prst="rect">
            <a:avLst/>
          </a:prstGeom>
          <a:noFill/>
          <a:ln w="28575">
            <a:solidFill>
              <a:srgbClr val="FF0000"/>
            </a:solidFill>
          </a:ln>
        </p:spPr>
        <p:txBody>
          <a:bodyPr wrap="square" rtlCol="0">
            <a:noAutofit/>
          </a:bodyPr>
          <a:lstStyle/>
          <a:p>
            <a:pPr>
              <a:spcBef>
                <a:spcPts val="600"/>
              </a:spcBef>
            </a:pPr>
            <a:r>
              <a:rPr lang="en-US" sz="2400" dirty="0">
                <a:latin typeface="Arial" pitchFamily="34" charset="0"/>
                <a:cs typeface="Arial" pitchFamily="34" charset="0"/>
              </a:rPr>
              <a:t>Real root very close to unit circle</a:t>
            </a:r>
          </a:p>
        </p:txBody>
      </p:sp>
      <p:pic>
        <p:nvPicPr>
          <p:cNvPr id="2" name="Picture 1">
            <a:extLst>
              <a:ext uri="{FF2B5EF4-FFF2-40B4-BE49-F238E27FC236}">
                <a16:creationId xmlns:a16="http://schemas.microsoft.com/office/drawing/2014/main" id="{A43D8A24-C395-4442-8221-9C95856B12FE}"/>
              </a:ext>
            </a:extLst>
          </p:cNvPr>
          <p:cNvPicPr>
            <a:picLocks noChangeAspect="1"/>
          </p:cNvPicPr>
          <p:nvPr/>
        </p:nvPicPr>
        <p:blipFill>
          <a:blip r:embed="rId6"/>
          <a:stretch>
            <a:fillRect/>
          </a:stretch>
        </p:blipFill>
        <p:spPr>
          <a:xfrm>
            <a:off x="502286" y="3463668"/>
            <a:ext cx="3390900" cy="609600"/>
          </a:xfrm>
          <a:prstGeom prst="rect">
            <a:avLst/>
          </a:prstGeom>
        </p:spPr>
      </p:pic>
      <p:pic>
        <p:nvPicPr>
          <p:cNvPr id="3" name="Picture 2">
            <a:extLst>
              <a:ext uri="{FF2B5EF4-FFF2-40B4-BE49-F238E27FC236}">
                <a16:creationId xmlns:a16="http://schemas.microsoft.com/office/drawing/2014/main" id="{6C3C63C0-C76A-9B49-AEBF-B70D2A32C60A}"/>
              </a:ext>
            </a:extLst>
          </p:cNvPr>
          <p:cNvPicPr>
            <a:picLocks noChangeAspect="1"/>
          </p:cNvPicPr>
          <p:nvPr/>
        </p:nvPicPr>
        <p:blipFill>
          <a:blip r:embed="rId7"/>
          <a:stretch>
            <a:fillRect/>
          </a:stretch>
        </p:blipFill>
        <p:spPr>
          <a:xfrm>
            <a:off x="457200" y="4419085"/>
            <a:ext cx="3403600" cy="596900"/>
          </a:xfrm>
          <a:prstGeom prst="rect">
            <a:avLst/>
          </a:prstGeom>
        </p:spPr>
      </p:pic>
      <p:pic>
        <p:nvPicPr>
          <p:cNvPr id="5" name="Picture 4">
            <a:extLst>
              <a:ext uri="{FF2B5EF4-FFF2-40B4-BE49-F238E27FC236}">
                <a16:creationId xmlns:a16="http://schemas.microsoft.com/office/drawing/2014/main" id="{6896319A-E098-314E-BFA0-2BC30D03714A}"/>
              </a:ext>
            </a:extLst>
          </p:cNvPr>
          <p:cNvPicPr>
            <a:picLocks noChangeAspect="1"/>
          </p:cNvPicPr>
          <p:nvPr/>
        </p:nvPicPr>
        <p:blipFill>
          <a:blip r:embed="rId8"/>
          <a:stretch>
            <a:fillRect/>
          </a:stretch>
        </p:blipFill>
        <p:spPr>
          <a:xfrm>
            <a:off x="511617" y="5361801"/>
            <a:ext cx="3454400" cy="596900"/>
          </a:xfrm>
          <a:prstGeom prst="rect">
            <a:avLst/>
          </a:prstGeom>
        </p:spPr>
      </p:pic>
    </p:spTree>
    <p:extLst>
      <p:ext uri="{BB962C8B-B14F-4D97-AF65-F5344CB8AC3E}">
        <p14:creationId xmlns:p14="http://schemas.microsoft.com/office/powerpoint/2010/main" val="34464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fade">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animEffect transition="in" filter="fade">
                                      <p:cBhvr>
                                        <p:cTn id="41" dur="500"/>
                                        <p:tgtEl>
                                          <p:spTgt spid="4">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
                                            <p:txEl>
                                              <p:pRg st="7" end="7"/>
                                            </p:txEl>
                                          </p:spTgt>
                                        </p:tgtEl>
                                        <p:attrNameLst>
                                          <p:attrName>style.visibility</p:attrName>
                                        </p:attrNameLst>
                                      </p:cBhvr>
                                      <p:to>
                                        <p:strVal val="visible"/>
                                      </p:to>
                                    </p:set>
                                    <p:animEffect transition="in" filter="fade">
                                      <p:cBhvr>
                                        <p:cTn id="51" dur="500"/>
                                        <p:tgtEl>
                                          <p:spTgt spid="4">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89491" name="Group 435"/>
          <p:cNvGraphicFramePr>
            <a:graphicFrameLocks noGrp="1"/>
          </p:cNvGraphicFramePr>
          <p:nvPr>
            <p:extLst>
              <p:ext uri="{D42A27DB-BD31-4B8C-83A1-F6EECF244321}">
                <p14:modId xmlns:p14="http://schemas.microsoft.com/office/powerpoint/2010/main" val="984314246"/>
              </p:ext>
            </p:extLst>
          </p:nvPr>
        </p:nvGraphicFramePr>
        <p:xfrm>
          <a:off x="2438401" y="2858951"/>
          <a:ext cx="3886200" cy="2105187"/>
        </p:xfrm>
        <a:graphic>
          <a:graphicData uri="http://schemas.openxmlformats.org/drawingml/2006/table">
            <a:tbl>
              <a:tblPr firstRow="1" firstCol="1">
                <a:tableStyleId>{5C22544A-7EE6-4342-B048-85BDC9FD1C3A}</a:tableStyleId>
              </a:tblPr>
              <a:tblGrid>
                <a:gridCol w="944980">
                  <a:extLst>
                    <a:ext uri="{9D8B030D-6E8A-4147-A177-3AD203B41FA5}">
                      <a16:colId xmlns:a16="http://schemas.microsoft.com/office/drawing/2014/main" val="20000"/>
                    </a:ext>
                  </a:extLst>
                </a:gridCol>
                <a:gridCol w="998120">
                  <a:extLst>
                    <a:ext uri="{9D8B030D-6E8A-4147-A177-3AD203B41FA5}">
                      <a16:colId xmlns:a16="http://schemas.microsoft.com/office/drawing/2014/main" val="20001"/>
                    </a:ext>
                  </a:extLst>
                </a:gridCol>
                <a:gridCol w="1052511">
                  <a:extLst>
                    <a:ext uri="{9D8B030D-6E8A-4147-A177-3AD203B41FA5}">
                      <a16:colId xmlns:a16="http://schemas.microsoft.com/office/drawing/2014/main" val="20002"/>
                    </a:ext>
                  </a:extLst>
                </a:gridCol>
                <a:gridCol w="890589">
                  <a:extLst>
                    <a:ext uri="{9D8B030D-6E8A-4147-A177-3AD203B41FA5}">
                      <a16:colId xmlns:a16="http://schemas.microsoft.com/office/drawing/2014/main" val="20003"/>
                    </a:ext>
                  </a:extLst>
                </a:gridCol>
              </a:tblGrid>
              <a:tr h="45155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a:txBody>
                  <a:tcPr marL="84406" marR="84406" horzOverflow="overflow">
                    <a:lnL w="12700" cap="flat" cmpd="sng" algn="ctr">
                      <a:solidFill>
                        <a:srgbClr val="354CA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54CA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a:txBody>
                  <a:tcPr marL="84406" marR="844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a:txBody>
                  <a:tcPr marL="84406" marR="84406" horzOverflow="overflow">
                    <a:lnL w="12700" cap="flat" cmpd="sng" algn="ctr">
                      <a:solidFill>
                        <a:schemeClr val="bg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extLst>
                  <a:ext uri="{0D108BD9-81ED-4DB2-BD59-A6C34878D82A}">
                    <a16:rowId xmlns:a16="http://schemas.microsoft.com/office/drawing/2014/main" val="10000"/>
                  </a:ext>
                </a:extLst>
              </a:tr>
              <a:tr h="4164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u="none" strike="noStrike" cap="none" normalizeH="0" baseline="0" dirty="0">
                          <a:ln>
                            <a:noFill/>
                          </a:ln>
                          <a:effectLst/>
                        </a:rPr>
                        <a:t>True</a:t>
                      </a:r>
                      <a:endParaRPr kumimoji="0" lang="en-US" sz="1800" b="0" i="0" u="none" strike="noStrike" cap="none" normalizeH="0" baseline="0" dirty="0">
                        <a:ln>
                          <a:noFill/>
                        </a:ln>
                        <a:solidFill>
                          <a:srgbClr val="000000"/>
                        </a:solidFill>
                        <a:effectLst/>
                        <a:latin typeface="Arial" charset="0"/>
                      </a:endParaRPr>
                    </a:p>
                  </a:txBody>
                  <a:tcPr marL="84406" marR="84406"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54CA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a:ln>
                            <a:noFill/>
                          </a:ln>
                          <a:effectLst/>
                        </a:rPr>
                        <a:t> </a:t>
                      </a:r>
                      <a:r>
                        <a:rPr kumimoji="0" lang="en-US" sz="1800" u="none" strike="noStrike" cap="none" normalizeH="0" baseline="0" dirty="0">
                          <a:ln>
                            <a:noFill/>
                          </a:ln>
                          <a:effectLst/>
                        </a:rPr>
                        <a:t>2.195</a:t>
                      </a:r>
                      <a:endParaRPr kumimoji="0" lang="en-US" sz="1400" b="0" i="0" u="none" strike="noStrike" cap="none" normalizeH="0" baseline="0" dirty="0">
                        <a:ln>
                          <a:noFill/>
                        </a:ln>
                        <a:solidFill>
                          <a:srgbClr val="000000"/>
                        </a:solidFill>
                        <a:effectLst/>
                        <a:latin typeface="Arial" charset="0"/>
                      </a:endParaRPr>
                    </a:p>
                  </a:txBody>
                  <a:tcPr marL="84406" marR="84406"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–1.994</a:t>
                      </a:r>
                      <a:endParaRPr kumimoji="0" lang="en-US" sz="1800" b="0" i="0" u="none" strike="noStrike" cap="none" normalizeH="0" baseline="0" dirty="0">
                        <a:ln>
                          <a:noFill/>
                        </a:ln>
                        <a:solidFill>
                          <a:srgbClr val="000000"/>
                        </a:solidFill>
                        <a:effectLst/>
                        <a:latin typeface="Arial" charset="0"/>
                      </a:endParaRPr>
                    </a:p>
                  </a:txBody>
                  <a:tcPr marL="84406" marR="84406"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 .796</a:t>
                      </a:r>
                      <a:endParaRPr kumimoji="0" lang="en-US" sz="1800" b="0" i="0" u="none" strike="noStrike" cap="none" normalizeH="0" baseline="0" dirty="0">
                        <a:ln>
                          <a:noFill/>
                        </a:ln>
                        <a:solidFill>
                          <a:srgbClr val="000000"/>
                        </a:solidFill>
                        <a:effectLst/>
                        <a:latin typeface="Arial" charset="0"/>
                      </a:endParaRPr>
                    </a:p>
                  </a:txBody>
                  <a:tcPr marL="84406" marR="84406"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2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u="none" strike="noStrike" cap="none" normalizeH="0" baseline="0" dirty="0">
                          <a:ln>
                            <a:noFill/>
                          </a:ln>
                          <a:effectLst/>
                        </a:rPr>
                        <a:t>YW</a:t>
                      </a:r>
                      <a:endParaRPr kumimoji="0" lang="en-US" sz="1800" b="0" i="0" u="none" strike="noStrike" cap="none" normalizeH="0" baseline="0" dirty="0">
                        <a:ln>
                          <a:noFill/>
                        </a:ln>
                        <a:solidFill>
                          <a:srgbClr val="000000"/>
                        </a:solidFill>
                        <a:effectLst/>
                        <a:latin typeface="Arial" charset="0"/>
                      </a:endParaRPr>
                    </a:p>
                  </a:txBody>
                  <a:tcPr marL="84406" marR="84406"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54CA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 1.34 </a:t>
                      </a:r>
                      <a:endParaRPr kumimoji="0" lang="en-US" sz="1800" b="0" i="0" u="none" strike="noStrike" cap="none" normalizeH="0" baseline="0" dirty="0">
                        <a:ln>
                          <a:noFill/>
                        </a:ln>
                        <a:solidFill>
                          <a:srgbClr val="000000"/>
                        </a:solidFill>
                        <a:effectLst/>
                        <a:latin typeface="Arial" charset="0"/>
                      </a:endParaRPr>
                    </a:p>
                  </a:txBody>
                  <a:tcPr marL="84406" marR="84406"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 –0.57</a:t>
                      </a:r>
                      <a:endParaRPr kumimoji="0" lang="en-US" sz="1800" b="0" i="0" u="none" strike="noStrike" cap="none" normalizeH="0" baseline="0" dirty="0">
                        <a:ln>
                          <a:noFill/>
                        </a:ln>
                        <a:solidFill>
                          <a:srgbClr val="000000"/>
                        </a:solidFill>
                        <a:effectLst/>
                        <a:latin typeface="Arial" charset="0"/>
                      </a:endParaRPr>
                    </a:p>
                  </a:txBody>
                  <a:tcPr marL="84406" marR="84406"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a:ln>
                            <a:noFill/>
                          </a:ln>
                          <a:effectLst/>
                        </a:rPr>
                        <a:t> .</a:t>
                      </a:r>
                      <a:r>
                        <a:rPr kumimoji="0" lang="en-US" sz="1800" u="none" strike="noStrike" cap="none" normalizeH="0" baseline="0" dirty="0">
                          <a:ln>
                            <a:noFill/>
                          </a:ln>
                          <a:effectLst/>
                        </a:rPr>
                        <a:t>11</a:t>
                      </a:r>
                      <a:endParaRPr kumimoji="0" lang="en-US" sz="1400" b="0" i="0" u="none" strike="noStrike" cap="none" normalizeH="0" baseline="0" dirty="0">
                        <a:ln>
                          <a:noFill/>
                        </a:ln>
                        <a:solidFill>
                          <a:srgbClr val="000000"/>
                        </a:solidFill>
                        <a:effectLst/>
                        <a:latin typeface="Arial" charset="0"/>
                      </a:endParaRPr>
                    </a:p>
                  </a:txBody>
                  <a:tcPr marL="84406" marR="84406"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2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u="none" strike="noStrike" cap="none" normalizeH="0" baseline="0" dirty="0">
                          <a:ln>
                            <a:noFill/>
                          </a:ln>
                          <a:effectLst/>
                        </a:rPr>
                        <a:t>Burg</a:t>
                      </a:r>
                      <a:endParaRPr kumimoji="0" lang="en-US" sz="1800" b="0" i="0" u="none" strike="noStrike" cap="none" normalizeH="0" baseline="0" dirty="0">
                        <a:ln>
                          <a:noFill/>
                        </a:ln>
                        <a:solidFill>
                          <a:srgbClr val="000000"/>
                        </a:solidFill>
                        <a:effectLst/>
                        <a:latin typeface="Arial" charset="0"/>
                      </a:endParaRPr>
                    </a:p>
                  </a:txBody>
                  <a:tcPr marL="84406" marR="84406"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54CA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 2.12</a:t>
                      </a:r>
                      <a:endParaRPr kumimoji="0" lang="en-US" sz="1800" b="0" i="0" u="none" strike="noStrike" cap="none" normalizeH="0" baseline="0" dirty="0">
                        <a:ln>
                          <a:noFill/>
                        </a:ln>
                        <a:solidFill>
                          <a:srgbClr val="000000"/>
                        </a:solidFill>
                        <a:effectLst/>
                        <a:latin typeface="Arial" charset="0"/>
                      </a:endParaRPr>
                    </a:p>
                  </a:txBody>
                  <a:tcPr marL="84406" marR="84406"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 –1.90</a:t>
                      </a:r>
                      <a:endParaRPr kumimoji="0" lang="en-US" sz="1800" b="0" i="0" u="none" strike="noStrike" cap="none" normalizeH="0" baseline="0" dirty="0">
                        <a:ln>
                          <a:noFill/>
                        </a:ln>
                        <a:solidFill>
                          <a:srgbClr val="000000"/>
                        </a:solidFill>
                        <a:effectLst/>
                        <a:latin typeface="Arial" charset="0"/>
                      </a:endParaRPr>
                    </a:p>
                  </a:txBody>
                  <a:tcPr marL="84406" marR="84406"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 .75</a:t>
                      </a:r>
                      <a:endParaRPr kumimoji="0" lang="en-US" sz="1800" b="0" i="0" u="none" strike="noStrike" cap="none" normalizeH="0" baseline="0" dirty="0">
                        <a:ln>
                          <a:noFill/>
                        </a:ln>
                        <a:solidFill>
                          <a:srgbClr val="000000"/>
                        </a:solidFill>
                        <a:effectLst/>
                        <a:latin typeface="Arial" charset="0"/>
                      </a:endParaRPr>
                    </a:p>
                  </a:txBody>
                  <a:tcPr marL="84406" marR="84406"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22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u="none" strike="noStrike" cap="none" normalizeH="0" baseline="0" dirty="0">
                          <a:ln>
                            <a:noFill/>
                          </a:ln>
                          <a:effectLst/>
                        </a:rPr>
                        <a:t>MLE</a:t>
                      </a:r>
                      <a:endParaRPr kumimoji="0" lang="en-US" sz="1800" b="0" i="0" u="none" strike="noStrike" cap="none" normalizeH="0" baseline="0" dirty="0">
                        <a:ln>
                          <a:noFill/>
                        </a:ln>
                        <a:solidFill>
                          <a:srgbClr val="000000"/>
                        </a:solidFill>
                        <a:effectLst/>
                        <a:latin typeface="Arial" charset="0"/>
                      </a:endParaRPr>
                    </a:p>
                  </a:txBody>
                  <a:tcPr marL="84406" marR="84406"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a:ln>
                            <a:noFill/>
                          </a:ln>
                          <a:effectLst/>
                        </a:rPr>
                        <a:t> </a:t>
                      </a:r>
                      <a:r>
                        <a:rPr kumimoji="0" lang="en-US" sz="1800" u="none" strike="noStrike" cap="none" normalizeH="0" baseline="0" dirty="0">
                          <a:ln>
                            <a:noFill/>
                          </a:ln>
                          <a:effectLst/>
                        </a:rPr>
                        <a:t>2.14</a:t>
                      </a:r>
                      <a:endParaRPr kumimoji="0" lang="en-US" sz="1400" b="0" i="0" u="none" strike="noStrike" cap="none" normalizeH="0" baseline="0" dirty="0">
                        <a:ln>
                          <a:noFill/>
                        </a:ln>
                        <a:solidFill>
                          <a:srgbClr val="000000"/>
                        </a:solidFill>
                        <a:effectLst/>
                        <a:latin typeface="Arial" charset="0"/>
                      </a:endParaRPr>
                    </a:p>
                  </a:txBody>
                  <a:tcPr marL="84406" marR="84406"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a:ln>
                            <a:noFill/>
                          </a:ln>
                          <a:effectLst/>
                        </a:rPr>
                        <a:t> </a:t>
                      </a:r>
                      <a:r>
                        <a:rPr kumimoji="0" lang="en-US" sz="1800" u="none" strike="noStrike" cap="none" normalizeH="0" baseline="0" dirty="0">
                          <a:ln>
                            <a:noFill/>
                          </a:ln>
                          <a:effectLst/>
                        </a:rPr>
                        <a:t>–1.92</a:t>
                      </a:r>
                      <a:endParaRPr kumimoji="0" lang="en-US" sz="1400" b="0" i="0" u="none" strike="noStrike" cap="none" normalizeH="0" baseline="0" dirty="0">
                        <a:ln>
                          <a:noFill/>
                        </a:ln>
                        <a:solidFill>
                          <a:srgbClr val="000000"/>
                        </a:solidFill>
                        <a:effectLst/>
                        <a:latin typeface="Arial" charset="0"/>
                      </a:endParaRPr>
                    </a:p>
                  </a:txBody>
                  <a:tcPr marL="84406" marR="84406"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 .76</a:t>
                      </a:r>
                      <a:endParaRPr kumimoji="0" lang="en-US" sz="1800" b="0" i="0" u="none" strike="noStrike" cap="none" normalizeH="0" baseline="0" dirty="0">
                        <a:ln>
                          <a:noFill/>
                        </a:ln>
                        <a:solidFill>
                          <a:srgbClr val="000000"/>
                        </a:solidFill>
                        <a:effectLst/>
                        <a:latin typeface="Arial" charset="0"/>
                      </a:endParaRPr>
                    </a:p>
                  </a:txBody>
                  <a:tcPr marL="84406" marR="84406"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11" name="TextBox 10"/>
          <p:cNvSpPr txBox="1"/>
          <p:nvPr/>
        </p:nvSpPr>
        <p:spPr>
          <a:xfrm>
            <a:off x="457200" y="4992550"/>
            <a:ext cx="8489574" cy="523220"/>
          </a:xfrm>
          <a:prstGeom prst="rect">
            <a:avLst/>
          </a:prstGeom>
          <a:noFill/>
        </p:spPr>
        <p:txBody>
          <a:bodyPr wrap="square" rtlCol="0">
            <a:noAutofit/>
          </a:bodyPr>
          <a:lstStyle/>
          <a:p>
            <a:pPr>
              <a:spcBef>
                <a:spcPts val="600"/>
              </a:spcBef>
            </a:pPr>
            <a:r>
              <a:rPr lang="en-US" sz="2800" dirty="0">
                <a:latin typeface="Arial" panose="020B0604020202020204" pitchFamily="34" charset="0"/>
                <a:cs typeface="Arial" panose="020B0604020202020204" pitchFamily="34" charset="0"/>
              </a:rPr>
              <a:t>Roots close to unit circle causes problems with YW!</a:t>
            </a:r>
          </a:p>
        </p:txBody>
      </p:sp>
      <p:sp>
        <p:nvSpPr>
          <p:cNvPr id="4" name="TextBox 3"/>
          <p:cNvSpPr txBox="1"/>
          <p:nvPr/>
        </p:nvSpPr>
        <p:spPr>
          <a:xfrm>
            <a:off x="457200" y="5449750"/>
            <a:ext cx="3352800" cy="523220"/>
          </a:xfrm>
          <a:prstGeom prst="rect">
            <a:avLst/>
          </a:prstGeom>
          <a:noFill/>
        </p:spPr>
        <p:txBody>
          <a:bodyPr wrap="square" rtlCol="0">
            <a:noAutofit/>
          </a:bodyPr>
          <a:lstStyle/>
          <a:p>
            <a:pPr>
              <a:spcBef>
                <a:spcPts val="600"/>
              </a:spcBef>
            </a:pPr>
            <a:r>
              <a:rPr lang="en-US" sz="2800" b="1" dirty="0">
                <a:solidFill>
                  <a:srgbClr val="FF0000"/>
                </a:solidFill>
                <a:latin typeface="Arial" pitchFamily="34" charset="0"/>
                <a:cs typeface="Arial" pitchFamily="34" charset="0"/>
              </a:rPr>
              <a:t>Recommendation:</a:t>
            </a:r>
          </a:p>
        </p:txBody>
      </p:sp>
      <p:sp>
        <p:nvSpPr>
          <p:cNvPr id="5" name="TextBox 4"/>
          <p:cNvSpPr txBox="1"/>
          <p:nvPr/>
        </p:nvSpPr>
        <p:spPr>
          <a:xfrm>
            <a:off x="838599" y="5887480"/>
            <a:ext cx="4724001" cy="461665"/>
          </a:xfrm>
          <a:prstGeom prst="rect">
            <a:avLst/>
          </a:prstGeom>
          <a:noFill/>
        </p:spPr>
        <p:txBody>
          <a:bodyPr wrap="square" rtlCol="0">
            <a:noAutofit/>
          </a:bodyPr>
          <a:lstStyle/>
          <a:p>
            <a:pPr>
              <a:spcBef>
                <a:spcPts val="600"/>
              </a:spcBef>
            </a:pPr>
            <a:r>
              <a:rPr lang="en-US" sz="2400" dirty="0">
                <a:latin typeface="Arial" pitchFamily="34" charset="0"/>
                <a:cs typeface="Arial" pitchFamily="34" charset="0"/>
              </a:rPr>
              <a:t>Don’t use Yule-Walker estimates.</a:t>
            </a:r>
          </a:p>
        </p:txBody>
      </p:sp>
      <p:sp>
        <p:nvSpPr>
          <p:cNvPr id="20" name="TextBox 19"/>
          <p:cNvSpPr txBox="1"/>
          <p:nvPr/>
        </p:nvSpPr>
        <p:spPr>
          <a:xfrm>
            <a:off x="457200" y="304800"/>
            <a:ext cx="5867400" cy="584775"/>
          </a:xfrm>
          <a:prstGeom prst="rect">
            <a:avLst/>
          </a:prstGeom>
          <a:noFill/>
        </p:spPr>
        <p:txBody>
          <a:bodyPr wrap="square" rtlCol="0">
            <a:noAutofit/>
          </a:bodyPr>
          <a:lstStyle/>
          <a:p>
            <a:pPr>
              <a:spcBef>
                <a:spcPts val="600"/>
              </a:spcBef>
            </a:pPr>
            <a:r>
              <a:rPr lang="en-US" sz="3200" b="1" dirty="0">
                <a:solidFill>
                  <a:srgbClr val="009900"/>
                </a:solidFill>
                <a:latin typeface="Arial" pitchFamily="34" charset="0"/>
                <a:cs typeface="Arial" pitchFamily="34" charset="0"/>
              </a:rPr>
              <a:t>tswge demo</a:t>
            </a:r>
          </a:p>
        </p:txBody>
      </p:sp>
      <p:graphicFrame>
        <p:nvGraphicFramePr>
          <p:cNvPr id="21" name="Object 7"/>
          <p:cNvGraphicFramePr>
            <a:graphicFrameLocks noChangeAspect="1"/>
          </p:cNvGraphicFramePr>
          <p:nvPr>
            <p:extLst>
              <p:ext uri="{D42A27DB-BD31-4B8C-83A1-F6EECF244321}">
                <p14:modId xmlns:p14="http://schemas.microsoft.com/office/powerpoint/2010/main" val="196747194"/>
              </p:ext>
            </p:extLst>
          </p:nvPr>
        </p:nvGraphicFramePr>
        <p:xfrm>
          <a:off x="457200" y="868528"/>
          <a:ext cx="4739705" cy="493791"/>
        </p:xfrm>
        <a:graphic>
          <a:graphicData uri="http://schemas.openxmlformats.org/presentationml/2006/ole">
            <mc:AlternateContent xmlns:mc="http://schemas.openxmlformats.org/markup-compatibility/2006">
              <mc:Choice xmlns:v="urn:schemas-microsoft-com:vml" Requires="v">
                <p:oleObj spid="_x0000_s11239" name="Equation" r:id="rId4" imgW="5194080" imgH="482400" progId="Equation.DSMT4">
                  <p:embed/>
                </p:oleObj>
              </mc:Choice>
              <mc:Fallback>
                <p:oleObj name="Equation" r:id="rId4" imgW="5194080" imgH="482400" progId="Equation.DSMT4">
                  <p:embed/>
                  <p:pic>
                    <p:nvPicPr>
                      <p:cNvPr id="13" name="Object 7"/>
                      <p:cNvPicPr>
                        <a:picLocks noChangeAspect="1" noChangeArrowheads="1"/>
                      </p:cNvPicPr>
                      <p:nvPr/>
                    </p:nvPicPr>
                    <p:blipFill>
                      <a:blip r:embed="rId5"/>
                      <a:srcRect/>
                      <a:stretch>
                        <a:fillRect/>
                      </a:stretch>
                    </p:blipFill>
                    <p:spPr bwMode="auto">
                      <a:xfrm>
                        <a:off x="457200" y="868528"/>
                        <a:ext cx="4739705" cy="493791"/>
                      </a:xfrm>
                      <a:prstGeom prst="rect">
                        <a:avLst/>
                      </a:prstGeom>
                      <a:noFill/>
                      <a:extLst/>
                    </p:spPr>
                  </p:pic>
                </p:oleObj>
              </mc:Fallback>
            </mc:AlternateContent>
          </a:graphicData>
        </a:graphic>
      </p:graphicFrame>
      <p:sp>
        <p:nvSpPr>
          <p:cNvPr id="22" name="Rectangle 21"/>
          <p:cNvSpPr/>
          <p:nvPr/>
        </p:nvSpPr>
        <p:spPr>
          <a:xfrm>
            <a:off x="457200" y="1406604"/>
            <a:ext cx="7592695" cy="1307148"/>
          </a:xfrm>
          <a:prstGeom prst="rect">
            <a:avLst/>
          </a:prstGeom>
        </p:spPr>
        <p:txBody>
          <a:bodyPr wrap="square">
            <a:noAutofit/>
          </a:bodyPr>
          <a:lstStyle/>
          <a:p>
            <a:pPr>
              <a:spcBef>
                <a:spcPts val="600"/>
              </a:spcBef>
            </a:pPr>
            <a:r>
              <a:rPr lang="en-US" sz="2400" b="1" dirty="0"/>
              <a:t>Factor                       Abs </a:t>
            </a:r>
            <a:r>
              <a:rPr lang="en-US" sz="2400" b="1" dirty="0" err="1"/>
              <a:t>recip</a:t>
            </a:r>
            <a:r>
              <a:rPr lang="en-US" sz="2400" b="1" dirty="0"/>
              <a:t>        System </a:t>
            </a:r>
            <a:r>
              <a:rPr lang="en-US" sz="2400" b="1" dirty="0" err="1"/>
              <a:t>freq</a:t>
            </a:r>
            <a:r>
              <a:rPr lang="en-US" sz="2400" b="1" dirty="0"/>
              <a:t> </a:t>
            </a:r>
          </a:p>
          <a:p>
            <a:pPr>
              <a:spcBef>
                <a:spcPts val="600"/>
              </a:spcBef>
            </a:pPr>
            <a:r>
              <a:rPr lang="en-US" sz="2400" dirty="0"/>
              <a:t>1 – 0.995</a:t>
            </a:r>
            <a:r>
              <a:rPr lang="en-US" sz="2400" i="1" dirty="0"/>
              <a:t>B</a:t>
            </a:r>
            <a:r>
              <a:rPr lang="en-US" sz="2400" dirty="0"/>
              <a:t>                     0.9950                 0.0</a:t>
            </a:r>
          </a:p>
          <a:p>
            <a:pPr>
              <a:spcBef>
                <a:spcPts val="600"/>
              </a:spcBef>
            </a:pPr>
            <a:r>
              <a:rPr lang="en-US" sz="2400" dirty="0"/>
              <a:t>1 – 1.2</a:t>
            </a:r>
            <a:r>
              <a:rPr lang="en-US" sz="2400" i="1" dirty="0"/>
              <a:t>B</a:t>
            </a:r>
            <a:r>
              <a:rPr lang="en-US" sz="2400" dirty="0"/>
              <a:t> + 0.8</a:t>
            </a:r>
            <a:r>
              <a:rPr lang="en-US" sz="2400" i="1" dirty="0"/>
              <a:t>B</a:t>
            </a:r>
            <a:r>
              <a:rPr lang="en-US" sz="2400" baseline="30000" dirty="0"/>
              <a:t>2</a:t>
            </a:r>
            <a:r>
              <a:rPr lang="en-US" sz="2400" dirty="0"/>
              <a:t>            0.8944                 0.133</a:t>
            </a:r>
          </a:p>
        </p:txBody>
      </p:sp>
      <p:sp>
        <p:nvSpPr>
          <p:cNvPr id="23" name="Oval 22"/>
          <p:cNvSpPr/>
          <p:nvPr/>
        </p:nvSpPr>
        <p:spPr>
          <a:xfrm>
            <a:off x="3654551" y="1839243"/>
            <a:ext cx="1143001" cy="4512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dirty="0"/>
          </a:p>
        </p:txBody>
      </p:sp>
      <p:cxnSp>
        <p:nvCxnSpPr>
          <p:cNvPr id="24" name="Straight Arrow Connector 23"/>
          <p:cNvCxnSpPr>
            <a:stCxn id="25" idx="1"/>
            <a:endCxn id="23" idx="6"/>
          </p:cNvCxnSpPr>
          <p:nvPr/>
        </p:nvCxnSpPr>
        <p:spPr>
          <a:xfrm flipH="1">
            <a:off x="4797552" y="956381"/>
            <a:ext cx="1411298" cy="11084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08850" y="540882"/>
            <a:ext cx="2737924" cy="830997"/>
          </a:xfrm>
          <a:prstGeom prst="rect">
            <a:avLst/>
          </a:prstGeom>
          <a:noFill/>
          <a:ln w="28575">
            <a:solidFill>
              <a:srgbClr val="FF0000"/>
            </a:solidFill>
          </a:ln>
        </p:spPr>
        <p:txBody>
          <a:bodyPr wrap="square" rtlCol="0">
            <a:noAutofit/>
          </a:bodyPr>
          <a:lstStyle/>
          <a:p>
            <a:pPr>
              <a:spcBef>
                <a:spcPts val="600"/>
              </a:spcBef>
            </a:pPr>
            <a:r>
              <a:rPr lang="en-US" sz="2400" dirty="0">
                <a:latin typeface="Arial" pitchFamily="34" charset="0"/>
                <a:cs typeface="Arial" pitchFamily="34" charset="0"/>
              </a:rPr>
              <a:t>Real root very close to unit circle</a:t>
            </a:r>
          </a:p>
        </p:txBody>
      </p:sp>
      <p:sp>
        <p:nvSpPr>
          <p:cNvPr id="2" name="TextBox 1"/>
          <p:cNvSpPr txBox="1"/>
          <p:nvPr/>
        </p:nvSpPr>
        <p:spPr>
          <a:xfrm>
            <a:off x="3624070" y="2733004"/>
            <a:ext cx="521297" cy="523220"/>
          </a:xfrm>
          <a:prstGeom prst="rect">
            <a:avLst/>
          </a:prstGeom>
          <a:noFill/>
        </p:spPr>
        <p:txBody>
          <a:bodyPr wrap="none" rtlCol="0">
            <a:noAutofit/>
          </a:bodyPr>
          <a:lstStyle/>
          <a:p>
            <a:pPr>
              <a:spcBef>
                <a:spcPts val="600"/>
              </a:spcBef>
            </a:pPr>
            <a:r>
              <a:rPr lang="en-US" sz="2800" i="1" dirty="0">
                <a:solidFill>
                  <a:schemeClr val="bg1"/>
                </a:solidFill>
                <a:latin typeface="Symbol" panose="05050102010706020507" pitchFamily="18" charset="2"/>
                <a:cs typeface="Arial" pitchFamily="34" charset="0"/>
              </a:rPr>
              <a:t>j</a:t>
            </a:r>
            <a:r>
              <a:rPr lang="en-US" sz="2800" baseline="-25000" dirty="0">
                <a:solidFill>
                  <a:schemeClr val="bg1"/>
                </a:solidFill>
                <a:latin typeface="Symbol" panose="05050102010706020507" pitchFamily="18" charset="2"/>
                <a:cs typeface="Arial" pitchFamily="34" charset="0"/>
              </a:rPr>
              <a:t>1</a:t>
            </a:r>
            <a:endParaRPr lang="en-US" sz="2800" dirty="0">
              <a:solidFill>
                <a:schemeClr val="bg1"/>
              </a:solidFill>
            </a:endParaRPr>
          </a:p>
        </p:txBody>
      </p:sp>
      <p:sp>
        <p:nvSpPr>
          <p:cNvPr id="16" name="TextBox 15"/>
          <p:cNvSpPr txBox="1"/>
          <p:nvPr/>
        </p:nvSpPr>
        <p:spPr>
          <a:xfrm>
            <a:off x="4704542" y="2713752"/>
            <a:ext cx="521297" cy="523220"/>
          </a:xfrm>
          <a:prstGeom prst="rect">
            <a:avLst/>
          </a:prstGeom>
          <a:noFill/>
        </p:spPr>
        <p:txBody>
          <a:bodyPr wrap="none" rtlCol="0">
            <a:noAutofit/>
          </a:bodyPr>
          <a:lstStyle/>
          <a:p>
            <a:pPr>
              <a:spcBef>
                <a:spcPts val="600"/>
              </a:spcBef>
            </a:pPr>
            <a:r>
              <a:rPr lang="en-US" sz="2800" i="1" dirty="0">
                <a:solidFill>
                  <a:schemeClr val="bg1"/>
                </a:solidFill>
                <a:latin typeface="Symbol" panose="05050102010706020507" pitchFamily="18" charset="2"/>
                <a:cs typeface="Arial" pitchFamily="34" charset="0"/>
              </a:rPr>
              <a:t>j</a:t>
            </a:r>
            <a:r>
              <a:rPr lang="en-US" sz="2800" baseline="-25000" dirty="0">
                <a:solidFill>
                  <a:schemeClr val="bg1"/>
                </a:solidFill>
                <a:latin typeface="Symbol" panose="05050102010706020507" pitchFamily="18" charset="2"/>
                <a:cs typeface="Arial" pitchFamily="34" charset="0"/>
              </a:rPr>
              <a:t>2</a:t>
            </a:r>
            <a:endParaRPr lang="en-US" sz="2800" dirty="0">
              <a:solidFill>
                <a:schemeClr val="bg1"/>
              </a:solidFill>
            </a:endParaRPr>
          </a:p>
        </p:txBody>
      </p:sp>
      <p:sp>
        <p:nvSpPr>
          <p:cNvPr id="17" name="TextBox 16"/>
          <p:cNvSpPr txBox="1"/>
          <p:nvPr/>
        </p:nvSpPr>
        <p:spPr>
          <a:xfrm>
            <a:off x="5669265" y="2713752"/>
            <a:ext cx="521297" cy="523220"/>
          </a:xfrm>
          <a:prstGeom prst="rect">
            <a:avLst/>
          </a:prstGeom>
          <a:noFill/>
        </p:spPr>
        <p:txBody>
          <a:bodyPr wrap="none" rtlCol="0">
            <a:noAutofit/>
          </a:bodyPr>
          <a:lstStyle/>
          <a:p>
            <a:pPr>
              <a:spcBef>
                <a:spcPts val="600"/>
              </a:spcBef>
            </a:pPr>
            <a:r>
              <a:rPr lang="en-US" sz="2800" i="1" dirty="0">
                <a:solidFill>
                  <a:schemeClr val="bg1"/>
                </a:solidFill>
                <a:latin typeface="Symbol" panose="05050102010706020507" pitchFamily="18" charset="2"/>
                <a:cs typeface="Arial" pitchFamily="34" charset="0"/>
              </a:rPr>
              <a:t>j</a:t>
            </a:r>
            <a:r>
              <a:rPr lang="en-US" sz="2800" baseline="-25000" dirty="0">
                <a:solidFill>
                  <a:schemeClr val="bg1"/>
                </a:solidFill>
                <a:latin typeface="Symbol" panose="05050102010706020507" pitchFamily="18" charset="2"/>
                <a:cs typeface="Arial" pitchFamily="34" charset="0"/>
              </a:rPr>
              <a:t>3</a:t>
            </a:r>
            <a:endParaRPr lang="en-US" sz="2800" dirty="0">
              <a:solidFill>
                <a:schemeClr val="bg1"/>
              </a:solidFill>
            </a:endParaRPr>
          </a:p>
        </p:txBody>
      </p:sp>
    </p:spTree>
    <p:extLst>
      <p:ext uri="{BB962C8B-B14F-4D97-AF65-F5344CB8AC3E}">
        <p14:creationId xmlns:p14="http://schemas.microsoft.com/office/powerpoint/2010/main" val="100587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894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6537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96C7B-A782-5C4B-B3F6-20C9CE4CDE3E}"/>
              </a:ext>
            </a:extLst>
          </p:cNvPr>
          <p:cNvSpPr>
            <a:spLocks noGrp="1"/>
          </p:cNvSpPr>
          <p:nvPr>
            <p:ph type="ctrTitle"/>
          </p:nvPr>
        </p:nvSpPr>
        <p:spPr/>
        <p:txBody>
          <a:bodyPr/>
          <a:lstStyle/>
          <a:p>
            <a:r>
              <a:rPr lang="en-US" dirty="0"/>
              <a:t>Estimation Summary</a:t>
            </a:r>
          </a:p>
        </p:txBody>
      </p:sp>
    </p:spTree>
    <p:extLst>
      <p:ext uri="{BB962C8B-B14F-4D97-AF65-F5344CB8AC3E}">
        <p14:creationId xmlns:p14="http://schemas.microsoft.com/office/powerpoint/2010/main" val="966080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spcBef>
                <a:spcPts val="600"/>
              </a:spcBef>
            </a:pPr>
            <a:r>
              <a:rPr lang="en-US" dirty="0">
                <a:latin typeface="Arial" pitchFamily="34" charset="0"/>
                <a:cs typeface="Arial" pitchFamily="34" charset="0"/>
              </a:rPr>
              <a:t>Estimation Summary</a:t>
            </a:r>
            <a:endParaRPr lang="en-US" dirty="0"/>
          </a:p>
        </p:txBody>
      </p:sp>
      <p:sp>
        <p:nvSpPr>
          <p:cNvPr id="3" name="TextBox 2"/>
          <p:cNvSpPr txBox="1"/>
          <p:nvPr/>
        </p:nvSpPr>
        <p:spPr>
          <a:xfrm>
            <a:off x="457200" y="1600200"/>
            <a:ext cx="8229600" cy="4724400"/>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800" dirty="0">
                <a:latin typeface="Arial" pitchFamily="34" charset="0"/>
                <a:cs typeface="Arial" pitchFamily="34" charset="0"/>
              </a:rPr>
              <a:t>The functions est.arma.wge and est.ar.wge are for finding </a:t>
            </a:r>
            <a:r>
              <a:rPr lang="en-US" sz="2800" b="1" i="1" dirty="0">
                <a:latin typeface="Arial" pitchFamily="34" charset="0"/>
                <a:cs typeface="Arial" pitchFamily="34" charset="0"/>
              </a:rPr>
              <a:t>stationary</a:t>
            </a:r>
            <a:r>
              <a:rPr lang="en-US" sz="2800" dirty="0">
                <a:latin typeface="Arial" pitchFamily="34" charset="0"/>
                <a:cs typeface="Arial" pitchFamily="34" charset="0"/>
              </a:rPr>
              <a:t> models when you </a:t>
            </a:r>
            <a:r>
              <a:rPr lang="en-US" sz="2800" b="1" i="1" dirty="0">
                <a:latin typeface="Arial" pitchFamily="34" charset="0"/>
                <a:cs typeface="Arial" pitchFamily="34" charset="0"/>
              </a:rPr>
              <a:t>know p and q.</a:t>
            </a:r>
          </a:p>
          <a:p>
            <a:pPr marL="342900" indent="-342900">
              <a:spcBef>
                <a:spcPts val="600"/>
              </a:spcBef>
              <a:buFont typeface="Arial" panose="020B0604020202020204" pitchFamily="34" charset="0"/>
              <a:buChar char="•"/>
            </a:pPr>
            <a:r>
              <a:rPr lang="en-US" sz="2800" dirty="0">
                <a:latin typeface="Arial" pitchFamily="34" charset="0"/>
                <a:cs typeface="Arial" pitchFamily="34" charset="0"/>
              </a:rPr>
              <a:t>For ARMA models with</a:t>
            </a:r>
            <a:r>
              <a:rPr lang="en-US" sz="2800"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q &gt; </a:t>
            </a:r>
            <a:r>
              <a:rPr lang="en-US" sz="2800" dirty="0">
                <a:latin typeface="Times New Roman" panose="02020603050405020304" pitchFamily="18" charset="0"/>
                <a:cs typeface="Times New Roman" panose="02020603050405020304" pitchFamily="18" charset="0"/>
              </a:rPr>
              <a:t>0, </a:t>
            </a:r>
            <a:r>
              <a:rPr lang="en-US" sz="2800" dirty="0">
                <a:latin typeface="Arial" pitchFamily="34" charset="0"/>
                <a:cs typeface="Arial" pitchFamily="34" charset="0"/>
              </a:rPr>
              <a:t>we will always find ML estimates using est.arma.wge.</a:t>
            </a:r>
          </a:p>
          <a:p>
            <a:pPr marL="800100" lvl="1" indent="-342900">
              <a:spcBef>
                <a:spcPts val="600"/>
              </a:spcBef>
              <a:buFont typeface="Arial" panose="020B0604020202020204" pitchFamily="34" charset="0"/>
              <a:buChar char="•"/>
            </a:pPr>
            <a:r>
              <a:rPr lang="en-US" sz="2400" dirty="0">
                <a:latin typeface="Arial" pitchFamily="34" charset="0"/>
                <a:cs typeface="Arial" pitchFamily="34" charset="0"/>
              </a:rPr>
              <a:t>Maximum likelihood techniques are computationally intensive in the ARMA and AR setting and must be found iteratively</a:t>
            </a:r>
          </a:p>
          <a:p>
            <a:pPr marL="800100" lvl="1" indent="-342900">
              <a:spcBef>
                <a:spcPts val="600"/>
              </a:spcBef>
              <a:buFont typeface="Arial" panose="020B0604020202020204" pitchFamily="34" charset="0"/>
              <a:buChar char="•"/>
            </a:pPr>
            <a:r>
              <a:rPr lang="en-US" sz="2400" dirty="0">
                <a:latin typeface="Arial" pitchFamily="34" charset="0"/>
                <a:cs typeface="Arial" pitchFamily="34" charset="0"/>
              </a:rPr>
              <a:t>est.arma.wge may sometimes find models with roots inside the unit circle</a:t>
            </a:r>
          </a:p>
          <a:p>
            <a:pPr marL="1257300" lvl="2" indent="-342900">
              <a:spcBef>
                <a:spcPts val="600"/>
              </a:spcBef>
              <a:buFont typeface="Arial" panose="020B0604020202020204" pitchFamily="34" charset="0"/>
              <a:buChar char="•"/>
            </a:pPr>
            <a:r>
              <a:rPr lang="en-US" sz="2000" dirty="0">
                <a:latin typeface="Arial" pitchFamily="34" charset="0"/>
                <a:cs typeface="Arial" pitchFamily="34" charset="0"/>
              </a:rPr>
              <a:t>These models should not be used as final models.</a:t>
            </a:r>
          </a:p>
        </p:txBody>
      </p:sp>
    </p:spTree>
    <p:extLst>
      <p:ext uri="{BB962C8B-B14F-4D97-AF65-F5344CB8AC3E}">
        <p14:creationId xmlns:p14="http://schemas.microsoft.com/office/powerpoint/2010/main" val="130254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600200"/>
            <a:ext cx="8229600" cy="4524315"/>
          </a:xfrm>
          <a:prstGeom prst="rect">
            <a:avLst/>
          </a:prstGeom>
          <a:noFill/>
        </p:spPr>
        <p:txBody>
          <a:bodyPr wrap="square" numCol="1" rtlCol="0">
            <a:noAutofit/>
          </a:bodyPr>
          <a:lstStyle/>
          <a:p>
            <a:pPr marL="342900" indent="-342900">
              <a:spcBef>
                <a:spcPts val="600"/>
              </a:spcBef>
              <a:buFont typeface="Arial" panose="020B0604020202020204" pitchFamily="34" charset="0"/>
              <a:buChar char="•"/>
            </a:pPr>
            <a:r>
              <a:rPr lang="en-US" sz="2000" dirty="0">
                <a:latin typeface="Arial" pitchFamily="34" charset="0"/>
                <a:cs typeface="Arial" pitchFamily="34" charset="0"/>
              </a:rPr>
              <a:t>For AR models, we have three choices available through est.ar.wge:</a:t>
            </a:r>
          </a:p>
          <a:p>
            <a:pPr marL="800100" lvl="1" indent="-342900">
              <a:spcBef>
                <a:spcPts val="600"/>
              </a:spcBef>
              <a:buFont typeface="+mj-lt"/>
              <a:buAutoNum type="arabicPeriod"/>
            </a:pPr>
            <a:r>
              <a:rPr lang="en-US" dirty="0">
                <a:latin typeface="Arial" pitchFamily="34" charset="0"/>
                <a:cs typeface="Arial" pitchFamily="34" charset="0"/>
              </a:rPr>
              <a:t>ML</a:t>
            </a:r>
          </a:p>
          <a:p>
            <a:pPr marL="1257300" lvl="2" indent="-342900">
              <a:spcBef>
                <a:spcPts val="600"/>
              </a:spcBef>
              <a:buFont typeface="Arial" panose="020B0604020202020204" pitchFamily="34" charset="0"/>
              <a:buChar char="•"/>
            </a:pPr>
            <a:r>
              <a:rPr lang="en-US" sz="1600" dirty="0">
                <a:latin typeface="Arial" pitchFamily="34" charset="0"/>
                <a:cs typeface="Arial" pitchFamily="34" charset="0"/>
              </a:rPr>
              <a:t>Has the best mathematical properties </a:t>
            </a:r>
          </a:p>
          <a:p>
            <a:pPr marL="1257300" lvl="2" indent="-342900">
              <a:spcBef>
                <a:spcPts val="600"/>
              </a:spcBef>
              <a:buFont typeface="Arial" panose="020B0604020202020204" pitchFamily="34" charset="0"/>
              <a:buChar char="•"/>
            </a:pPr>
            <a:r>
              <a:rPr lang="en-US" sz="1600" dirty="0">
                <a:latin typeface="Arial" pitchFamily="34" charset="0"/>
                <a:cs typeface="Arial" pitchFamily="34" charset="0"/>
              </a:rPr>
              <a:t>But it may sometimes find models with roots inside the unit circle</a:t>
            </a:r>
          </a:p>
          <a:p>
            <a:pPr marL="800100" lvl="1" indent="-342900">
              <a:spcBef>
                <a:spcPts val="600"/>
              </a:spcBef>
              <a:buFont typeface="+mj-lt"/>
              <a:buAutoNum type="arabicPeriod"/>
            </a:pPr>
            <a:r>
              <a:rPr lang="en-US" dirty="0">
                <a:latin typeface="Arial" pitchFamily="34" charset="0"/>
                <a:cs typeface="Arial" pitchFamily="34" charset="0"/>
              </a:rPr>
              <a:t>Yule-Walker</a:t>
            </a:r>
          </a:p>
          <a:p>
            <a:pPr marL="1257300" lvl="2" indent="-342900">
              <a:spcBef>
                <a:spcPts val="600"/>
              </a:spcBef>
              <a:buFont typeface="Arial" panose="020B0604020202020204" pitchFamily="34" charset="0"/>
              <a:buChar char="•"/>
            </a:pPr>
            <a:r>
              <a:rPr lang="en-US" sz="1600" dirty="0">
                <a:latin typeface="Arial" pitchFamily="34" charset="0"/>
                <a:cs typeface="Arial" pitchFamily="34" charset="0"/>
              </a:rPr>
              <a:t>A very popular estimation technique</a:t>
            </a:r>
          </a:p>
          <a:p>
            <a:pPr marL="1257300" lvl="2" indent="-342900">
              <a:spcBef>
                <a:spcPts val="600"/>
              </a:spcBef>
              <a:buFont typeface="Arial" panose="020B0604020202020204" pitchFamily="34" charset="0"/>
              <a:buChar char="•"/>
            </a:pPr>
            <a:r>
              <a:rPr lang="en-US" sz="1600" dirty="0">
                <a:latin typeface="Arial" pitchFamily="34" charset="0"/>
                <a:cs typeface="Arial" pitchFamily="34" charset="0"/>
              </a:rPr>
              <a:t>Fast/non-iterative in nature</a:t>
            </a:r>
          </a:p>
          <a:p>
            <a:pPr marL="1257300" lvl="2" indent="-342900">
              <a:spcBef>
                <a:spcPts val="600"/>
              </a:spcBef>
              <a:buFont typeface="Arial" panose="020B0604020202020204" pitchFamily="34" charset="0"/>
              <a:buChar char="•"/>
            </a:pPr>
            <a:r>
              <a:rPr lang="en-US" sz="1600" dirty="0">
                <a:latin typeface="Arial" pitchFamily="34" charset="0"/>
                <a:cs typeface="Arial" pitchFamily="34" charset="0"/>
              </a:rPr>
              <a:t>Will always find a stationary AR model</a:t>
            </a:r>
          </a:p>
          <a:p>
            <a:pPr marL="1257300" lvl="2" indent="-342900">
              <a:spcBef>
                <a:spcPts val="600"/>
              </a:spcBef>
              <a:buFont typeface="Arial" panose="020B0604020202020204" pitchFamily="34" charset="0"/>
              <a:buChar char="•"/>
            </a:pPr>
            <a:r>
              <a:rPr lang="en-US" sz="1600" dirty="0">
                <a:latin typeface="Arial" pitchFamily="34" charset="0"/>
                <a:cs typeface="Arial" pitchFamily="34" charset="0"/>
              </a:rPr>
              <a:t>However, it should not be used due to limitations that will be discussed</a:t>
            </a:r>
          </a:p>
          <a:p>
            <a:pPr marL="800100" lvl="1" indent="-342900">
              <a:spcBef>
                <a:spcPts val="600"/>
              </a:spcBef>
              <a:buFont typeface="+mj-lt"/>
              <a:buAutoNum type="arabicPeriod"/>
            </a:pPr>
            <a:r>
              <a:rPr lang="en-US" dirty="0">
                <a:latin typeface="Arial" pitchFamily="34" charset="0"/>
                <a:cs typeface="Arial" pitchFamily="34" charset="0"/>
              </a:rPr>
              <a:t>Burg</a:t>
            </a:r>
          </a:p>
          <a:p>
            <a:pPr marL="1257300" lvl="2" indent="-342900">
              <a:spcBef>
                <a:spcPts val="600"/>
              </a:spcBef>
              <a:buFont typeface="Arial" panose="020B0604020202020204" pitchFamily="34" charset="0"/>
              <a:buChar char="•"/>
            </a:pPr>
            <a:r>
              <a:rPr lang="en-US" sz="1600" dirty="0">
                <a:latin typeface="Arial" pitchFamily="34" charset="0"/>
                <a:cs typeface="Arial" pitchFamily="34" charset="0"/>
              </a:rPr>
              <a:t>Fast/non-iterative in nature</a:t>
            </a:r>
          </a:p>
          <a:p>
            <a:pPr marL="1257300" lvl="2" indent="-342900">
              <a:spcBef>
                <a:spcPts val="600"/>
              </a:spcBef>
              <a:buFont typeface="Arial" panose="020B0604020202020204" pitchFamily="34" charset="0"/>
              <a:buChar char="•"/>
            </a:pPr>
            <a:r>
              <a:rPr lang="en-US" sz="1600" dirty="0">
                <a:latin typeface="Arial" pitchFamily="34" charset="0"/>
                <a:cs typeface="Arial" pitchFamily="34" charset="0"/>
              </a:rPr>
              <a:t>Will always find a stationary AR model</a:t>
            </a:r>
          </a:p>
          <a:p>
            <a:pPr marL="1257300" lvl="2" indent="-342900">
              <a:spcBef>
                <a:spcPts val="600"/>
              </a:spcBef>
              <a:buFont typeface="Arial" panose="020B0604020202020204" pitchFamily="34" charset="0"/>
              <a:buChar char="•"/>
            </a:pPr>
            <a:r>
              <a:rPr lang="en-US" sz="1600" dirty="0">
                <a:latin typeface="Arial" pitchFamily="34" charset="0"/>
                <a:cs typeface="Arial" pitchFamily="34" charset="0"/>
              </a:rPr>
              <a:t>Is preferable over Yule-Walker</a:t>
            </a:r>
          </a:p>
        </p:txBody>
      </p:sp>
      <p:sp>
        <p:nvSpPr>
          <p:cNvPr id="4" name="Title 3"/>
          <p:cNvSpPr>
            <a:spLocks noGrp="1"/>
          </p:cNvSpPr>
          <p:nvPr>
            <p:ph type="title"/>
          </p:nvPr>
        </p:nvSpPr>
        <p:spPr/>
        <p:txBody>
          <a:bodyPr>
            <a:noAutofit/>
          </a:bodyPr>
          <a:lstStyle/>
          <a:p>
            <a:pPr>
              <a:spcBef>
                <a:spcPts val="600"/>
              </a:spcBef>
            </a:pPr>
            <a:r>
              <a:rPr lang="en-US" dirty="0">
                <a:latin typeface="Arial" pitchFamily="34" charset="0"/>
                <a:cs typeface="Arial" pitchFamily="34" charset="0"/>
              </a:rPr>
              <a:t>Estimation Summary</a:t>
            </a:r>
            <a:endParaRPr lang="en-US" dirty="0"/>
          </a:p>
        </p:txBody>
      </p:sp>
    </p:spTree>
    <p:extLst>
      <p:ext uri="{BB962C8B-B14F-4D97-AF65-F5344CB8AC3E}">
        <p14:creationId xmlns:p14="http://schemas.microsoft.com/office/powerpoint/2010/main" val="323353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881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AA398-6924-8845-940D-E8216E176420}"/>
              </a:ext>
            </a:extLst>
          </p:cNvPr>
          <p:cNvSpPr>
            <a:spLocks noGrp="1"/>
          </p:cNvSpPr>
          <p:nvPr>
            <p:ph type="ctrTitle"/>
          </p:nvPr>
        </p:nvSpPr>
        <p:spPr>
          <a:xfrm>
            <a:off x="152400" y="1828800"/>
            <a:ext cx="8991600" cy="900546"/>
          </a:xfrm>
        </p:spPr>
        <p:txBody>
          <a:bodyPr/>
          <a:lstStyle/>
          <a:p>
            <a:r>
              <a:rPr lang="en-US" dirty="0"/>
              <a:t>Estimation of White-Noise Variance</a:t>
            </a:r>
          </a:p>
        </p:txBody>
      </p:sp>
    </p:spTree>
    <p:extLst>
      <p:ext uri="{BB962C8B-B14F-4D97-AF65-F5344CB8AC3E}">
        <p14:creationId xmlns:p14="http://schemas.microsoft.com/office/powerpoint/2010/main" val="33385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2"/>
          <p:cNvGraphicFramePr>
            <a:graphicFrameLocks noChangeAspect="1"/>
          </p:cNvGraphicFramePr>
          <p:nvPr>
            <p:extLst>
              <p:ext uri="{D42A27DB-BD31-4B8C-83A1-F6EECF244321}">
                <p14:modId xmlns:p14="http://schemas.microsoft.com/office/powerpoint/2010/main" val="3583081977"/>
              </p:ext>
            </p:extLst>
          </p:nvPr>
        </p:nvGraphicFramePr>
        <p:xfrm>
          <a:off x="698500" y="1817024"/>
          <a:ext cx="6224587" cy="444500"/>
        </p:xfrm>
        <a:graphic>
          <a:graphicData uri="http://schemas.openxmlformats.org/presentationml/2006/ole">
            <mc:AlternateContent xmlns:mc="http://schemas.openxmlformats.org/markup-compatibility/2006">
              <mc:Choice xmlns:v="urn:schemas-microsoft-com:vml" Requires="v">
                <p:oleObj spid="_x0000_s24175" name="Equation" r:id="rId4" imgW="6743520" imgH="444240" progId="Equation.DSMT4">
                  <p:embed/>
                </p:oleObj>
              </mc:Choice>
              <mc:Fallback>
                <p:oleObj name="Equation" r:id="rId4" imgW="6743520" imgH="444240" progId="Equation.DSMT4">
                  <p:embed/>
                  <p:pic>
                    <p:nvPicPr>
                      <p:cNvPr id="15" name="Object 2"/>
                      <p:cNvPicPr>
                        <a:picLocks noChangeAspect="1" noChangeArrowheads="1"/>
                      </p:cNvPicPr>
                      <p:nvPr/>
                    </p:nvPicPr>
                    <p:blipFill>
                      <a:blip r:embed="rId5"/>
                      <a:srcRect/>
                      <a:stretch>
                        <a:fillRect/>
                      </a:stretch>
                    </p:blipFill>
                    <p:spPr bwMode="auto">
                      <a:xfrm>
                        <a:off x="698500" y="1817024"/>
                        <a:ext cx="6224587"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Box 7"/>
          <p:cNvSpPr txBox="1"/>
          <p:nvPr/>
        </p:nvSpPr>
        <p:spPr>
          <a:xfrm>
            <a:off x="457200" y="1371600"/>
            <a:ext cx="6556057" cy="400110"/>
          </a:xfrm>
          <a:prstGeom prst="rect">
            <a:avLst/>
          </a:prstGeom>
          <a:noFill/>
        </p:spPr>
        <p:txBody>
          <a:bodyPr wrap="square" lIns="0" rtlCol="0">
            <a:spAutoFit/>
          </a:bodyPr>
          <a:lstStyle/>
          <a:p>
            <a:pPr>
              <a:spcBef>
                <a:spcPts val="600"/>
              </a:spcBef>
            </a:pPr>
            <a:r>
              <a:rPr lang="en-US" sz="2000" dirty="0">
                <a:latin typeface="Arial" pitchFamily="34" charset="0"/>
                <a:cs typeface="Arial" pitchFamily="34" charset="0"/>
              </a:rPr>
              <a:t>Given a model (assuming </a:t>
            </a:r>
            <a:r>
              <a:rPr lang="en-US" sz="2000" i="1" dirty="0">
                <a:latin typeface="Symbol" panose="05050102010706020507" pitchFamily="18" charset="2"/>
                <a:cs typeface="Arial" pitchFamily="34" charset="0"/>
              </a:rPr>
              <a:t>m = </a:t>
            </a:r>
            <a:r>
              <a:rPr lang="en-US" sz="2000" dirty="0">
                <a:latin typeface="Symbol" panose="05050102010706020507" pitchFamily="18" charset="2"/>
                <a:cs typeface="Arial" pitchFamily="34" charset="0"/>
              </a:rPr>
              <a:t>0)</a:t>
            </a:r>
            <a:endParaRPr lang="en-US" sz="2000"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9" name="TextBox 8"/>
              <p:cNvSpPr txBox="1"/>
              <p:nvPr/>
            </p:nvSpPr>
            <p:spPr>
              <a:xfrm>
                <a:off x="457200" y="2306838"/>
                <a:ext cx="3641090" cy="400110"/>
              </a:xfrm>
              <a:prstGeom prst="rect">
                <a:avLst/>
              </a:prstGeom>
              <a:noFill/>
            </p:spPr>
            <p:txBody>
              <a:bodyPr wrap="square" lIns="0" rtlCol="0">
                <a:spAutoFit/>
              </a:bodyPr>
              <a:lstStyle/>
              <a:p>
                <a:pPr>
                  <a:spcBef>
                    <a:spcPts val="600"/>
                  </a:spcBef>
                </a:pPr>
                <a:r>
                  <a:rPr lang="en-US" sz="2000" dirty="0">
                    <a:latin typeface="Arial" pitchFamily="34" charset="0"/>
                    <a:cs typeface="Arial" pitchFamily="34" charset="0"/>
                  </a:rPr>
                  <a:t>and solving for </a:t>
                </a:r>
                <a14:m>
                  <m:oMath xmlns:m="http://schemas.openxmlformats.org/officeDocument/2006/math">
                    <m:sSub>
                      <m:sSubPr>
                        <m:ctrlPr>
                          <a:rPr lang="en-US" sz="200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𝑎</m:t>
                        </m:r>
                      </m:e>
                      <m:sub>
                        <m:r>
                          <a:rPr lang="en-US" sz="2000" b="0" i="1" smtClean="0">
                            <a:latin typeface="Cambria Math" panose="02040503050406030204" pitchFamily="18" charset="0"/>
                            <a:cs typeface="Arial" pitchFamily="34" charset="0"/>
                          </a:rPr>
                          <m:t>𝑡</m:t>
                        </m:r>
                      </m:sub>
                    </m:sSub>
                  </m:oMath>
                </a14:m>
                <a:r>
                  <a:rPr lang="en-US" sz="2000" dirty="0">
                    <a:latin typeface="Arial" pitchFamily="34" charset="0"/>
                    <a:cs typeface="Arial" pitchFamily="34" charset="0"/>
                  </a:rPr>
                  <a:t>, we get</a:t>
                </a:r>
              </a:p>
            </p:txBody>
          </p:sp>
        </mc:Choice>
        <mc:Fallback xmlns="">
          <p:sp>
            <p:nvSpPr>
              <p:cNvPr id="9" name="TextBox 8"/>
              <p:cNvSpPr txBox="1">
                <a:spLocks noRot="1" noChangeAspect="1" noMove="1" noResize="1" noEditPoints="1" noAdjustHandles="1" noChangeArrowheads="1" noChangeShapeType="1" noTextEdit="1"/>
              </p:cNvSpPr>
              <p:nvPr/>
            </p:nvSpPr>
            <p:spPr>
              <a:xfrm>
                <a:off x="457200" y="2306838"/>
                <a:ext cx="3641090" cy="400110"/>
              </a:xfrm>
              <a:prstGeom prst="rect">
                <a:avLst/>
              </a:prstGeom>
              <a:blipFill rotWithShape="0">
                <a:blip r:embed="rId6"/>
                <a:stretch>
                  <a:fillRect l="-4188" t="-6061" b="-27273"/>
                </a:stretch>
              </a:blipFill>
            </p:spPr>
            <p:txBody>
              <a:bodyPr/>
              <a:lstStyle/>
              <a:p>
                <a:r>
                  <a:rPr lang="en-US">
                    <a:noFill/>
                  </a:rPr>
                  <a:t> </a:t>
                </a:r>
              </a:p>
            </p:txBody>
          </p:sp>
        </mc:Fallback>
      </mc:AlternateContent>
      <p:graphicFrame>
        <p:nvGraphicFramePr>
          <p:cNvPr id="18" name="Object 2"/>
          <p:cNvGraphicFramePr>
            <a:graphicFrameLocks noChangeAspect="1"/>
          </p:cNvGraphicFramePr>
          <p:nvPr>
            <p:extLst>
              <p:ext uri="{D42A27DB-BD31-4B8C-83A1-F6EECF244321}">
                <p14:modId xmlns:p14="http://schemas.microsoft.com/office/powerpoint/2010/main" val="3346047599"/>
              </p:ext>
            </p:extLst>
          </p:nvPr>
        </p:nvGraphicFramePr>
        <p:xfrm>
          <a:off x="698500" y="2752262"/>
          <a:ext cx="6235700" cy="444500"/>
        </p:xfrm>
        <a:graphic>
          <a:graphicData uri="http://schemas.openxmlformats.org/presentationml/2006/ole">
            <mc:AlternateContent xmlns:mc="http://schemas.openxmlformats.org/markup-compatibility/2006">
              <mc:Choice xmlns:v="urn:schemas-microsoft-com:vml" Requires="v">
                <p:oleObj spid="_x0000_s24176" name="Equation" r:id="rId7" imgW="6756120" imgH="444240" progId="Equation.DSMT4">
                  <p:embed/>
                </p:oleObj>
              </mc:Choice>
              <mc:Fallback>
                <p:oleObj name="Equation" r:id="rId7" imgW="6756120" imgH="444240" progId="Equation.DSMT4">
                  <p:embed/>
                  <p:pic>
                    <p:nvPicPr>
                      <p:cNvPr id="18" name="Object 2"/>
                      <p:cNvPicPr>
                        <a:picLocks noChangeAspect="1" noChangeArrowheads="1"/>
                      </p:cNvPicPr>
                      <p:nvPr/>
                    </p:nvPicPr>
                    <p:blipFill>
                      <a:blip r:embed="rId8"/>
                      <a:srcRect/>
                      <a:stretch>
                        <a:fillRect/>
                      </a:stretch>
                    </p:blipFill>
                    <p:spPr bwMode="auto">
                      <a:xfrm>
                        <a:off x="698500" y="2752262"/>
                        <a:ext cx="62357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Box 9"/>
          <p:cNvSpPr txBox="1"/>
          <p:nvPr/>
        </p:nvSpPr>
        <p:spPr>
          <a:xfrm>
            <a:off x="457200" y="3242076"/>
            <a:ext cx="8053754" cy="400110"/>
          </a:xfrm>
          <a:prstGeom prst="rect">
            <a:avLst/>
          </a:prstGeom>
          <a:noFill/>
        </p:spPr>
        <p:txBody>
          <a:bodyPr wrap="square" lIns="0" rtlCol="0">
            <a:spAutoFit/>
          </a:bodyPr>
          <a:lstStyle/>
          <a:p>
            <a:pPr>
              <a:spcBef>
                <a:spcPts val="600"/>
              </a:spcBef>
            </a:pPr>
            <a:r>
              <a:rPr lang="en-US" sz="2000" dirty="0">
                <a:latin typeface="Arial" pitchFamily="34" charset="0"/>
                <a:cs typeface="Arial" pitchFamily="34" charset="0"/>
              </a:rPr>
              <a:t>Given an </a:t>
            </a:r>
            <a:r>
              <a:rPr lang="en-US" sz="2000" i="1" dirty="0">
                <a:latin typeface="Arial" pitchFamily="34" charset="0"/>
                <a:cs typeface="Arial" pitchFamily="34" charset="0"/>
              </a:rPr>
              <a:t>estimated</a:t>
            </a:r>
            <a:r>
              <a:rPr lang="en-US" sz="2000" dirty="0">
                <a:latin typeface="Arial" pitchFamily="34" charset="0"/>
                <a:cs typeface="Arial" pitchFamily="34" charset="0"/>
              </a:rPr>
              <a:t> model, we can estimate the noise</a:t>
            </a:r>
          </a:p>
        </p:txBody>
      </p:sp>
      <p:graphicFrame>
        <p:nvGraphicFramePr>
          <p:cNvPr id="20" name="Object 2"/>
          <p:cNvGraphicFramePr>
            <a:graphicFrameLocks noChangeAspect="1"/>
          </p:cNvGraphicFramePr>
          <p:nvPr>
            <p:extLst>
              <p:ext uri="{D42A27DB-BD31-4B8C-83A1-F6EECF244321}">
                <p14:modId xmlns:p14="http://schemas.microsoft.com/office/powerpoint/2010/main" val="1868915017"/>
              </p:ext>
            </p:extLst>
          </p:nvPr>
        </p:nvGraphicFramePr>
        <p:xfrm>
          <a:off x="698500" y="3641200"/>
          <a:ext cx="6235700" cy="520700"/>
        </p:xfrm>
        <a:graphic>
          <a:graphicData uri="http://schemas.openxmlformats.org/presentationml/2006/ole">
            <mc:AlternateContent xmlns:mc="http://schemas.openxmlformats.org/markup-compatibility/2006">
              <mc:Choice xmlns:v="urn:schemas-microsoft-com:vml" Requires="v">
                <p:oleObj spid="_x0000_s24177" name="Equation" r:id="rId9" imgW="6756120" imgH="520560" progId="Equation.DSMT4">
                  <p:embed/>
                </p:oleObj>
              </mc:Choice>
              <mc:Fallback>
                <p:oleObj name="Equation" r:id="rId9" imgW="6756120" imgH="520560" progId="Equation.DSMT4">
                  <p:embed/>
                  <p:pic>
                    <p:nvPicPr>
                      <p:cNvPr id="20" name="Object 2"/>
                      <p:cNvPicPr>
                        <a:picLocks noChangeAspect="1" noChangeArrowheads="1"/>
                      </p:cNvPicPr>
                      <p:nvPr/>
                    </p:nvPicPr>
                    <p:blipFill>
                      <a:blip r:embed="rId10"/>
                      <a:srcRect/>
                      <a:stretch>
                        <a:fillRect/>
                      </a:stretch>
                    </p:blipFill>
                    <p:spPr bwMode="auto">
                      <a:xfrm>
                        <a:off x="698500" y="3641200"/>
                        <a:ext cx="62357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686150102"/>
              </p:ext>
            </p:extLst>
          </p:nvPr>
        </p:nvGraphicFramePr>
        <p:xfrm>
          <a:off x="457200" y="4362087"/>
          <a:ext cx="4994476" cy="582509"/>
        </p:xfrm>
        <a:graphic>
          <a:graphicData uri="http://schemas.openxmlformats.org/presentationml/2006/ole">
            <mc:AlternateContent xmlns:mc="http://schemas.openxmlformats.org/markup-compatibility/2006">
              <mc:Choice xmlns:v="urn:schemas-microsoft-com:vml" Requires="v">
                <p:oleObj spid="_x0000_s24178" name="Equation" r:id="rId11" imgW="5879880" imgH="685800" progId="Equation.DSMT4">
                  <p:embed/>
                </p:oleObj>
              </mc:Choice>
              <mc:Fallback>
                <p:oleObj name="Equation" r:id="rId11" imgW="5879880" imgH="685800" progId="Equation.DSMT4">
                  <p:embed/>
                  <p:pic>
                    <p:nvPicPr>
                      <p:cNvPr id="12" name="Object 11"/>
                      <p:cNvPicPr/>
                      <p:nvPr/>
                    </p:nvPicPr>
                    <p:blipFill>
                      <a:blip r:embed="rId12"/>
                      <a:stretch>
                        <a:fillRect/>
                      </a:stretch>
                    </p:blipFill>
                    <p:spPr>
                      <a:xfrm>
                        <a:off x="457200" y="4362087"/>
                        <a:ext cx="4994476" cy="582509"/>
                      </a:xfrm>
                      <a:prstGeom prst="rect">
                        <a:avLst/>
                      </a:prstGeom>
                    </p:spPr>
                  </p:pic>
                </p:oleObj>
              </mc:Fallback>
            </mc:AlternateContent>
          </a:graphicData>
        </a:graphic>
      </p:graphicFrame>
      <p:sp>
        <p:nvSpPr>
          <p:cNvPr id="13" name="TextBox 12"/>
          <p:cNvSpPr txBox="1"/>
          <p:nvPr/>
        </p:nvSpPr>
        <p:spPr>
          <a:xfrm>
            <a:off x="457200" y="5106393"/>
            <a:ext cx="7634287" cy="707886"/>
          </a:xfrm>
          <a:prstGeom prst="rect">
            <a:avLst/>
          </a:prstGeom>
          <a:noFill/>
        </p:spPr>
        <p:txBody>
          <a:bodyPr wrap="square" lIns="0" rtlCol="0">
            <a:spAutoFit/>
          </a:bodyPr>
          <a:lstStyle/>
          <a:p>
            <a:pPr>
              <a:spcBef>
                <a:spcPts val="600"/>
              </a:spcBef>
            </a:pPr>
            <a:r>
              <a:rPr lang="en-US" sz="2000" dirty="0">
                <a:latin typeface="Arial" pitchFamily="34" charset="0"/>
                <a:cs typeface="Arial" pitchFamily="34" charset="0"/>
              </a:rPr>
              <a:t>tswge uses a procedure called backcasting (see Woodward et al. (2017) to find estimates)</a:t>
            </a:r>
          </a:p>
        </p:txBody>
      </p:sp>
      <p:graphicFrame>
        <p:nvGraphicFramePr>
          <p:cNvPr id="14" name="Object 13"/>
          <p:cNvGraphicFramePr>
            <a:graphicFrameLocks noChangeAspect="1"/>
          </p:cNvGraphicFramePr>
          <p:nvPr>
            <p:extLst>
              <p:ext uri="{D42A27DB-BD31-4B8C-83A1-F6EECF244321}">
                <p14:modId xmlns:p14="http://schemas.microsoft.com/office/powerpoint/2010/main" val="3802542430"/>
              </p:ext>
            </p:extLst>
          </p:nvPr>
        </p:nvGraphicFramePr>
        <p:xfrm>
          <a:off x="698500" y="5818850"/>
          <a:ext cx="1689100" cy="406400"/>
        </p:xfrm>
        <a:graphic>
          <a:graphicData uri="http://schemas.openxmlformats.org/presentationml/2006/ole">
            <mc:AlternateContent xmlns:mc="http://schemas.openxmlformats.org/markup-compatibility/2006">
              <mc:Choice xmlns:v="urn:schemas-microsoft-com:vml" Requires="v">
                <p:oleObj spid="_x0000_s24179" name="Equation" r:id="rId13" imgW="1688760" imgH="406080" progId="Equation.DSMT4">
                  <p:embed/>
                </p:oleObj>
              </mc:Choice>
              <mc:Fallback>
                <p:oleObj name="Equation" r:id="rId13" imgW="1688760" imgH="406080" progId="Equation.DSMT4">
                  <p:embed/>
                  <p:pic>
                    <p:nvPicPr>
                      <p:cNvPr id="14" name="Object 13"/>
                      <p:cNvPicPr/>
                      <p:nvPr/>
                    </p:nvPicPr>
                    <p:blipFill>
                      <a:blip r:embed="rId14"/>
                      <a:stretch>
                        <a:fillRect/>
                      </a:stretch>
                    </p:blipFill>
                    <p:spPr>
                      <a:xfrm>
                        <a:off x="698500" y="5818850"/>
                        <a:ext cx="1689100" cy="4064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5" name="Title 4"/>
              <p:cNvSpPr>
                <a:spLocks noGrp="1"/>
              </p:cNvSpPr>
              <p:nvPr>
                <p:ph type="title"/>
              </p:nvPr>
            </p:nvSpPr>
            <p:spPr/>
            <p:txBody>
              <a:bodyPr/>
              <a:lstStyle/>
              <a:p>
                <a:pPr>
                  <a:spcBef>
                    <a:spcPts val="600"/>
                  </a:spcBef>
                </a:pPr>
                <a:r>
                  <a:rPr lang="en-US" dirty="0">
                    <a:solidFill>
                      <a:schemeClr val="tx1"/>
                    </a:solidFill>
                  </a:rPr>
                  <a:t>Estimating </a:t>
                </a:r>
                <a14:m>
                  <m:oMath xmlns:m="http://schemas.openxmlformats.org/officeDocument/2006/math">
                    <m:sSubSup>
                      <m:sSubSupPr>
                        <m:ctrlPr>
                          <a:rPr lang="en-US" i="1">
                            <a:solidFill>
                              <a:schemeClr val="tx1"/>
                            </a:solidFill>
                            <a:latin typeface="Cambria Math" panose="02040503050406030204" pitchFamily="18" charset="0"/>
                          </a:rPr>
                        </m:ctrlPr>
                      </m:sSubSupPr>
                      <m:e>
                        <m:r>
                          <a:rPr lang="en-US" b="0" i="0">
                            <a:solidFill>
                              <a:schemeClr val="tx1"/>
                            </a:solidFill>
                            <a:latin typeface="Cambria Math" panose="02040503050406030204" pitchFamily="18" charset="0"/>
                            <a:sym typeface="Symbol" panose="05050102010706020507" pitchFamily="18" charset="2"/>
                          </a:rPr>
                          <m:t></m:t>
                        </m:r>
                      </m:e>
                      <m:sub>
                        <m:r>
                          <a:rPr lang="en-US" b="0" i="1">
                            <a:solidFill>
                              <a:schemeClr val="tx1"/>
                            </a:solidFill>
                            <a:latin typeface="Cambria Math" panose="02040503050406030204" pitchFamily="18" charset="0"/>
                          </a:rPr>
                          <m:t>𝑎</m:t>
                        </m:r>
                      </m:sub>
                      <m:sup>
                        <m:r>
                          <a:rPr lang="en-US" b="0" i="1">
                            <a:solidFill>
                              <a:schemeClr val="tx1"/>
                            </a:solidFill>
                            <a:latin typeface="Cambria Math" panose="02040503050406030204" pitchFamily="18" charset="0"/>
                          </a:rPr>
                          <m:t>2</m:t>
                        </m:r>
                      </m:sup>
                    </m:sSubSup>
                  </m:oMath>
                </a14:m>
                <a:endParaRPr lang="en-US" dirty="0">
                  <a:solidFill>
                    <a:schemeClr val="tx1"/>
                  </a:solidFill>
                </a:endParaRPr>
              </a:p>
            </p:txBody>
          </p:sp>
        </mc:Choice>
        <mc:Fallback xmlns="">
          <p:sp>
            <p:nvSpPr>
              <p:cNvPr id="5" name="Title 4"/>
              <p:cNvSpPr>
                <a:spLocks noGrp="1" noRot="1" noChangeAspect="1" noMove="1" noResize="1" noEditPoints="1" noAdjustHandles="1" noChangeArrowheads="1" noChangeShapeType="1" noTextEdit="1"/>
              </p:cNvSpPr>
              <p:nvPr>
                <p:ph type="title"/>
              </p:nvPr>
            </p:nvSpPr>
            <p:spPr>
              <a:blipFill rotWithShape="0">
                <a:blip r:embed="rId15"/>
                <a:stretch>
                  <a:fillRect b="-8556"/>
                </a:stretch>
              </a:blipFill>
            </p:spPr>
            <p:txBody>
              <a:bodyPr/>
              <a:lstStyle/>
              <a:p>
                <a:r>
                  <a:rPr lang="en-US">
                    <a:noFill/>
                  </a:rPr>
                  <a:t> </a:t>
                </a:r>
              </a:p>
            </p:txBody>
          </p:sp>
        </mc:Fallback>
      </mc:AlternateContent>
    </p:spTree>
    <p:extLst>
      <p:ext uri="{BB962C8B-B14F-4D97-AF65-F5344CB8AC3E}">
        <p14:creationId xmlns:p14="http://schemas.microsoft.com/office/powerpoint/2010/main" val="77849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457200" y="1371600"/>
                <a:ext cx="7010400" cy="400110"/>
              </a:xfrm>
              <a:prstGeom prst="rect">
                <a:avLst/>
              </a:prstGeom>
              <a:noFill/>
            </p:spPr>
            <p:txBody>
              <a:bodyPr wrap="square" lIns="0" rtlCol="0">
                <a:spAutoFit/>
              </a:bodyPr>
              <a:lstStyle/>
              <a:p>
                <a:pPr>
                  <a:spcBef>
                    <a:spcPts val="600"/>
                  </a:spcBef>
                </a:pPr>
                <a:r>
                  <a:rPr lang="en-US" sz="2000" dirty="0">
                    <a:solidFill>
                      <a:schemeClr val="tx1"/>
                    </a:solidFill>
                    <a:latin typeface="Arial" pitchFamily="34" charset="0"/>
                    <a:cs typeface="Arial" pitchFamily="34" charset="0"/>
                  </a:rPr>
                  <a:t>tswge estimates </a:t>
                </a:r>
                <a14:m>
                  <m:oMath xmlns:m="http://schemas.openxmlformats.org/officeDocument/2006/math">
                    <m:sSubSup>
                      <m:sSubSupPr>
                        <m:ctrlPr>
                          <a:rPr lang="en-US" sz="2000" i="1">
                            <a:solidFill>
                              <a:schemeClr val="tx1"/>
                            </a:solidFill>
                            <a:latin typeface="Cambria Math" panose="02040503050406030204" pitchFamily="18" charset="0"/>
                          </a:rPr>
                        </m:ctrlPr>
                      </m:sSubSupPr>
                      <m:e>
                        <m:r>
                          <a:rPr lang="en-US" sz="2000" b="0" i="1">
                            <a:solidFill>
                              <a:schemeClr val="tx1"/>
                            </a:solidFill>
                            <a:latin typeface="Cambria Math" panose="02040503050406030204" pitchFamily="18" charset="0"/>
                            <a:sym typeface="Symbol" panose="05050102010706020507" pitchFamily="18" charset="2"/>
                          </a:rPr>
                          <m:t></m:t>
                        </m:r>
                      </m:e>
                      <m:sub>
                        <m:r>
                          <a:rPr lang="en-US" sz="2000" b="0" i="1">
                            <a:solidFill>
                              <a:schemeClr val="tx1"/>
                            </a:solidFill>
                            <a:latin typeface="Cambria Math" panose="02040503050406030204" pitchFamily="18" charset="0"/>
                          </a:rPr>
                          <m:t>𝑎</m:t>
                        </m:r>
                      </m:sub>
                      <m:sup>
                        <m:r>
                          <a:rPr lang="en-US" sz="2000" b="0" i="1">
                            <a:solidFill>
                              <a:schemeClr val="tx1"/>
                            </a:solidFill>
                            <a:latin typeface="Cambria Math" panose="02040503050406030204" pitchFamily="18" charset="0"/>
                          </a:rPr>
                          <m:t>2</m:t>
                        </m:r>
                      </m:sup>
                    </m:sSubSup>
                  </m:oMath>
                </a14:m>
                <a:r>
                  <a:rPr lang="en-US" sz="2000" dirty="0">
                    <a:solidFill>
                      <a:schemeClr val="tx1"/>
                    </a:solidFill>
                    <a:latin typeface="Arial" pitchFamily="34" charset="0"/>
                    <a:cs typeface="Arial" pitchFamily="34" charset="0"/>
                  </a:rPr>
                  <a:t> using the “backcast” residuals.</a:t>
                </a:r>
              </a:p>
            </p:txBody>
          </p:sp>
        </mc:Choice>
        <mc:Fallback xmlns="">
          <p:sp>
            <p:nvSpPr>
              <p:cNvPr id="6" name="TextBox 5"/>
              <p:cNvSpPr txBox="1">
                <a:spLocks noRot="1" noChangeAspect="1" noMove="1" noResize="1" noEditPoints="1" noAdjustHandles="1" noChangeArrowheads="1" noChangeShapeType="1" noTextEdit="1"/>
              </p:cNvSpPr>
              <p:nvPr/>
            </p:nvSpPr>
            <p:spPr>
              <a:xfrm>
                <a:off x="457200" y="1371600"/>
                <a:ext cx="7010400" cy="400110"/>
              </a:xfrm>
              <a:prstGeom prst="rect">
                <a:avLst/>
              </a:prstGeom>
              <a:blipFill>
                <a:blip r:embed="rId4"/>
                <a:stretch>
                  <a:fillRect l="-2174" t="-6061" b="-27273"/>
                </a:stretch>
              </a:blipFill>
            </p:spPr>
            <p:txBody>
              <a:bodyPr/>
              <a:lstStyle/>
              <a:p>
                <a:r>
                  <a:rPr lang="en-US">
                    <a:noFill/>
                  </a:rPr>
                  <a:t> </a:t>
                </a:r>
              </a:p>
            </p:txBody>
          </p:sp>
        </mc:Fallback>
      </mc:AlternateContent>
      <p:graphicFrame>
        <p:nvGraphicFramePr>
          <p:cNvPr id="8" name="Object 7"/>
          <p:cNvGraphicFramePr>
            <a:graphicFrameLocks noChangeAspect="1"/>
          </p:cNvGraphicFramePr>
          <p:nvPr>
            <p:extLst>
              <p:ext uri="{D42A27DB-BD31-4B8C-83A1-F6EECF244321}">
                <p14:modId xmlns:p14="http://schemas.microsoft.com/office/powerpoint/2010/main" val="1819284877"/>
              </p:ext>
            </p:extLst>
          </p:nvPr>
        </p:nvGraphicFramePr>
        <p:xfrm>
          <a:off x="609600" y="2474607"/>
          <a:ext cx="1524000" cy="785813"/>
        </p:xfrm>
        <a:graphic>
          <a:graphicData uri="http://schemas.openxmlformats.org/presentationml/2006/ole">
            <mc:AlternateContent xmlns:mc="http://schemas.openxmlformats.org/markup-compatibility/2006">
              <mc:Choice xmlns:v="urn:schemas-microsoft-com:vml" Requires="v">
                <p:oleObj spid="_x0000_s12926" name="Equation" r:id="rId5" imgW="1625400" imgH="838080" progId="Equation.DSMT4">
                  <p:embed/>
                </p:oleObj>
              </mc:Choice>
              <mc:Fallback>
                <p:oleObj name="Equation" r:id="rId5" imgW="1625400" imgH="838080" progId="Equation.DSMT4">
                  <p:embed/>
                  <p:pic>
                    <p:nvPicPr>
                      <p:cNvPr id="8" name="Object 7"/>
                      <p:cNvPicPr/>
                      <p:nvPr/>
                    </p:nvPicPr>
                    <p:blipFill>
                      <a:blip r:embed="rId6"/>
                      <a:stretch>
                        <a:fillRect/>
                      </a:stretch>
                    </p:blipFill>
                    <p:spPr>
                      <a:xfrm>
                        <a:off x="609600" y="2474607"/>
                        <a:ext cx="1524000" cy="785813"/>
                      </a:xfrm>
                      <a:prstGeom prst="rect">
                        <a:avLst/>
                      </a:prstGeom>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174346464"/>
              </p:ext>
            </p:extLst>
          </p:nvPr>
        </p:nvGraphicFramePr>
        <p:xfrm>
          <a:off x="457200" y="1850316"/>
          <a:ext cx="5715000" cy="630687"/>
        </p:xfrm>
        <a:graphic>
          <a:graphicData uri="http://schemas.openxmlformats.org/presentationml/2006/ole">
            <mc:AlternateContent xmlns:mc="http://schemas.openxmlformats.org/markup-compatibility/2006">
              <mc:Choice xmlns:v="urn:schemas-microsoft-com:vml" Requires="v">
                <p:oleObj spid="_x0000_s12927" name="Equation" r:id="rId7" imgW="7480080" imgH="825480" progId="Equation.DSMT4">
                  <p:embed/>
                </p:oleObj>
              </mc:Choice>
              <mc:Fallback>
                <p:oleObj name="Equation" r:id="rId7" imgW="7480080" imgH="825480" progId="Equation.DSMT4">
                  <p:embed/>
                  <p:pic>
                    <p:nvPicPr>
                      <p:cNvPr id="2" name="Object 1"/>
                      <p:cNvPicPr/>
                      <p:nvPr/>
                    </p:nvPicPr>
                    <p:blipFill>
                      <a:blip r:embed="rId8"/>
                      <a:stretch>
                        <a:fillRect/>
                      </a:stretch>
                    </p:blipFill>
                    <p:spPr>
                      <a:xfrm>
                        <a:off x="457200" y="1850316"/>
                        <a:ext cx="5715000" cy="630687"/>
                      </a:xfrm>
                      <a:prstGeom prst="rect">
                        <a:avLst/>
                      </a:prstGeom>
                    </p:spPr>
                  </p:pic>
                </p:oleObj>
              </mc:Fallback>
            </mc:AlternateContent>
          </a:graphicData>
        </a:graphic>
      </p:graphicFrame>
      <p:sp>
        <p:nvSpPr>
          <p:cNvPr id="13" name="Rectangle 12"/>
          <p:cNvSpPr/>
          <p:nvPr/>
        </p:nvSpPr>
        <p:spPr>
          <a:xfrm>
            <a:off x="457200" y="3705299"/>
            <a:ext cx="8229600" cy="923330"/>
          </a:xfrm>
          <a:prstGeom prst="rect">
            <a:avLst/>
          </a:prstGeom>
        </p:spPr>
        <p:txBody>
          <a:bodyPr wrap="square" lIns="0">
            <a:spAutoFit/>
          </a:bodyPr>
          <a:lstStyle/>
          <a:p>
            <a:r>
              <a:rPr lang="en-US" dirty="0">
                <a:latin typeface="Courier New" panose="02070309020205020404" pitchFamily="49" charset="0"/>
                <a:cs typeface="Courier New" panose="02070309020205020404" pitchFamily="49" charset="0"/>
              </a:rPr>
              <a:t>x=gen.arma.wge(n=100,phi=c(2.195,-1.994,.796), sn=53)</a:t>
            </a:r>
          </a:p>
          <a:p>
            <a:r>
              <a:rPr lang="en-US" dirty="0">
                <a:latin typeface="Courier New" panose="02070309020205020404" pitchFamily="49" charset="0"/>
                <a:cs typeface="Courier New" panose="02070309020205020404" pitchFamily="49" charset="0"/>
              </a:rPr>
              <a:t>x.mle=est.ar.wge(x,p=3,type='mle')</a:t>
            </a:r>
          </a:p>
          <a:p>
            <a:r>
              <a:rPr lang="en-US" dirty="0">
                <a:latin typeface="Courier New" panose="02070309020205020404" pitchFamily="49" charset="0"/>
                <a:cs typeface="Courier New" panose="02070309020205020404" pitchFamily="49" charset="0"/>
              </a:rPr>
              <a:t>x.mle</a:t>
            </a:r>
          </a:p>
        </p:txBody>
      </p:sp>
      <p:sp>
        <p:nvSpPr>
          <p:cNvPr id="14" name="TextBox 13"/>
          <p:cNvSpPr txBox="1"/>
          <p:nvPr/>
        </p:nvSpPr>
        <p:spPr>
          <a:xfrm>
            <a:off x="457200" y="3334221"/>
            <a:ext cx="2362200" cy="400110"/>
          </a:xfrm>
          <a:prstGeom prst="rect">
            <a:avLst/>
          </a:prstGeom>
          <a:noFill/>
        </p:spPr>
        <p:txBody>
          <a:bodyPr wrap="square" lIns="0" rtlCol="0">
            <a:spAutoFit/>
          </a:bodyPr>
          <a:lstStyle/>
          <a:p>
            <a:pPr>
              <a:spcBef>
                <a:spcPts val="600"/>
              </a:spcBef>
            </a:pPr>
            <a:r>
              <a:rPr lang="en-US" sz="2000" b="1" dirty="0">
                <a:solidFill>
                  <a:srgbClr val="008200"/>
                </a:solidFill>
                <a:latin typeface="Arial" pitchFamily="34" charset="0"/>
                <a:cs typeface="Arial" pitchFamily="34" charset="0"/>
              </a:rPr>
              <a:t>tswge example</a:t>
            </a:r>
          </a:p>
        </p:txBody>
      </p:sp>
      <mc:AlternateContent xmlns:mc="http://schemas.openxmlformats.org/markup-compatibility/2006" xmlns:a14="http://schemas.microsoft.com/office/drawing/2010/main">
        <mc:Choice Requires="a14">
          <p:sp>
            <p:nvSpPr>
              <p:cNvPr id="15" name="TextBox 14"/>
              <p:cNvSpPr txBox="1"/>
              <p:nvPr/>
            </p:nvSpPr>
            <p:spPr>
              <a:xfrm>
                <a:off x="457200" y="4694727"/>
                <a:ext cx="8229600" cy="1015663"/>
              </a:xfrm>
              <a:prstGeom prst="rect">
                <a:avLst/>
              </a:prstGeom>
              <a:noFill/>
            </p:spPr>
            <p:txBody>
              <a:bodyPr wrap="square" lIns="0" rtlCol="0">
                <a:spAutoFit/>
              </a:bodyPr>
              <a:lstStyle/>
              <a:p>
                <a:pPr>
                  <a:spcBef>
                    <a:spcPts val="600"/>
                  </a:spcBef>
                </a:pPr>
                <a:r>
                  <a:rPr lang="en-US" sz="2000" dirty="0">
                    <a:latin typeface="Arial" pitchFamily="34" charset="0"/>
                    <a:cs typeface="Arial" pitchFamily="34" charset="0"/>
                  </a:rPr>
                  <a:t>This code produces the ML estimates in the previous AR(3) example. Among the output is the white-noise variance estimate, denoted as $avar. In this case, $avar = 1.007455. That is, </a:t>
                </a:r>
                <a14:m>
                  <m:oMath xmlns:m="http://schemas.openxmlformats.org/officeDocument/2006/math">
                    <m:sSubSup>
                      <m:sSubSupPr>
                        <m:ctrlPr>
                          <a:rPr lang="en-US" sz="2000" i="1" smtClean="0">
                            <a:latin typeface="Cambria Math" panose="02040503050406030204" pitchFamily="18" charset="0"/>
                            <a:cs typeface="Arial" pitchFamily="34" charset="0"/>
                          </a:rPr>
                        </m:ctrlPr>
                      </m:sSubSupPr>
                      <m:e>
                        <m:acc>
                          <m:accPr>
                            <m:chr m:val="̂"/>
                            <m:ctrlPr>
                              <a:rPr lang="en-US" sz="2000" i="1" smtClean="0">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b="0" i="1" smtClean="0">
                            <a:latin typeface="Cambria Math" panose="02040503050406030204" pitchFamily="18" charset="0"/>
                            <a:cs typeface="Arial" pitchFamily="34" charset="0"/>
                          </a:rPr>
                          <m:t>𝑎</m:t>
                        </m:r>
                      </m:sub>
                      <m:sup>
                        <m:r>
                          <a:rPr lang="en-US" sz="2000" b="0" i="1" smtClean="0">
                            <a:latin typeface="Cambria Math" panose="02040503050406030204" pitchFamily="18" charset="0"/>
                            <a:cs typeface="Arial" pitchFamily="34" charset="0"/>
                          </a:rPr>
                          <m:t>2</m:t>
                        </m:r>
                      </m:sup>
                    </m:sSubSup>
                    <m:r>
                      <a:rPr lang="en-US" sz="2000" b="0" i="1" smtClean="0">
                        <a:latin typeface="Cambria Math" panose="02040503050406030204" pitchFamily="18" charset="0"/>
                        <a:cs typeface="Arial" pitchFamily="34" charset="0"/>
                      </a:rPr>
                      <m:t>=1.007</m:t>
                    </m:r>
                  </m:oMath>
                </a14:m>
                <a:r>
                  <a:rPr lang="en-US" sz="2000" dirty="0">
                    <a:latin typeface="Arial" pitchFamily="34" charset="0"/>
                    <a:cs typeface="Arial" pitchFamily="34" charset="0"/>
                  </a:rPr>
                  <a:t>.</a:t>
                </a:r>
              </a:p>
            </p:txBody>
          </p:sp>
        </mc:Choice>
        <mc:Fallback xmlns="">
          <p:sp>
            <p:nvSpPr>
              <p:cNvPr id="15" name="TextBox 14"/>
              <p:cNvSpPr txBox="1">
                <a:spLocks noRot="1" noChangeAspect="1" noMove="1" noResize="1" noEditPoints="1" noAdjustHandles="1" noChangeArrowheads="1" noChangeShapeType="1" noTextEdit="1"/>
              </p:cNvSpPr>
              <p:nvPr/>
            </p:nvSpPr>
            <p:spPr>
              <a:xfrm>
                <a:off x="457200" y="4694727"/>
                <a:ext cx="8229600" cy="1015663"/>
              </a:xfrm>
              <a:prstGeom prst="rect">
                <a:avLst/>
              </a:prstGeom>
              <a:blipFill>
                <a:blip r:embed="rId9"/>
                <a:stretch>
                  <a:fillRect l="-1852" t="-2395" b="-10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57200" y="5813610"/>
                <a:ext cx="5855970" cy="400110"/>
              </a:xfrm>
              <a:prstGeom prst="rect">
                <a:avLst/>
              </a:prstGeom>
              <a:noFill/>
            </p:spPr>
            <p:txBody>
              <a:bodyPr wrap="square" lIns="0" rtlCol="0">
                <a:spAutoFit/>
              </a:bodyPr>
              <a:lstStyle/>
              <a:p>
                <a:pPr>
                  <a:spcBef>
                    <a:spcPts val="600"/>
                  </a:spcBef>
                </a:pPr>
                <a:r>
                  <a:rPr lang="en-US" sz="2000" b="1" dirty="0">
                    <a:latin typeface="Arial" pitchFamily="34" charset="0"/>
                    <a:cs typeface="Arial" pitchFamily="34" charset="0"/>
                  </a:rPr>
                  <a:t>Note: </a:t>
                </a:r>
                <a:r>
                  <a:rPr lang="en-US" sz="2000" dirty="0">
                    <a:latin typeface="Arial" pitchFamily="34" charset="0"/>
                    <a:cs typeface="Arial" pitchFamily="34" charset="0"/>
                  </a:rPr>
                  <a:t>By default,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sym typeface="Symbol" panose="05050102010706020507" pitchFamily="18" charset="2"/>
                          </a:rPr>
                          <m:t></m:t>
                        </m:r>
                      </m:e>
                      <m:sub>
                        <m:r>
                          <a:rPr lang="en-US" sz="2000" i="1">
                            <a:latin typeface="Cambria Math" panose="02040503050406030204" pitchFamily="18" charset="0"/>
                          </a:rPr>
                          <m:t>𝑎</m:t>
                        </m:r>
                      </m:sub>
                      <m:sup>
                        <m:r>
                          <a:rPr lang="en-US" sz="2000" i="1">
                            <a:latin typeface="Cambria Math" panose="02040503050406030204" pitchFamily="18" charset="0"/>
                          </a:rPr>
                          <m:t>2</m:t>
                        </m:r>
                      </m:sup>
                    </m:sSubSup>
                  </m:oMath>
                </a14:m>
                <a:r>
                  <a:rPr lang="en-US" sz="2000" dirty="0">
                    <a:latin typeface="Arial" pitchFamily="34" charset="0"/>
                    <a:cs typeface="Arial" pitchFamily="34" charset="0"/>
                  </a:rPr>
                  <a:t> = 1 in gen.arma.wge.</a:t>
                </a:r>
              </a:p>
            </p:txBody>
          </p:sp>
        </mc:Choice>
        <mc:Fallback xmlns="">
          <p:sp>
            <p:nvSpPr>
              <p:cNvPr id="17" name="TextBox 16"/>
              <p:cNvSpPr txBox="1">
                <a:spLocks noRot="1" noChangeAspect="1" noMove="1" noResize="1" noEditPoints="1" noAdjustHandles="1" noChangeArrowheads="1" noChangeShapeType="1" noTextEdit="1"/>
              </p:cNvSpPr>
              <p:nvPr/>
            </p:nvSpPr>
            <p:spPr>
              <a:xfrm>
                <a:off x="457200" y="5813610"/>
                <a:ext cx="5855970" cy="400110"/>
              </a:xfrm>
              <a:prstGeom prst="rect">
                <a:avLst/>
              </a:prstGeom>
              <a:blipFill>
                <a:blip r:embed="rId10"/>
                <a:stretch>
                  <a:fillRect l="-2601" t="-7692"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pPr>
                  <a:spcBef>
                    <a:spcPts val="600"/>
                  </a:spcBef>
                </a:pPr>
                <a:r>
                  <a:rPr lang="en-US" dirty="0"/>
                  <a:t>Estimating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sym typeface="Symbol" panose="05050102010706020507" pitchFamily="18" charset="2"/>
                          </a:rPr>
                          <m:t></m:t>
                        </m:r>
                      </m:e>
                      <m:sub>
                        <m:r>
                          <a:rPr lang="en-US" i="1">
                            <a:latin typeface="Cambria Math" panose="02040503050406030204" pitchFamily="18" charset="0"/>
                          </a:rPr>
                          <m:t>𝑎</m:t>
                        </m:r>
                      </m:sub>
                      <m:sup>
                        <m:r>
                          <a:rPr lang="en-US" i="1">
                            <a:latin typeface="Cambria Math" panose="02040503050406030204" pitchFamily="18" charset="0"/>
                          </a:rPr>
                          <m:t>2</m:t>
                        </m:r>
                      </m:sup>
                    </m:sSubSup>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11"/>
                <a:stretch>
                  <a:fillRect b="-8556"/>
                </a:stretch>
              </a:blipFill>
            </p:spPr>
            <p:txBody>
              <a:bodyPr/>
              <a:lstStyle/>
              <a:p>
                <a:r>
                  <a:rPr lang="en-US">
                    <a:noFill/>
                  </a:rPr>
                  <a:t> </a:t>
                </a:r>
              </a:p>
            </p:txBody>
          </p:sp>
        </mc:Fallback>
      </mc:AlternateContent>
    </p:spTree>
    <p:extLst>
      <p:ext uri="{BB962C8B-B14F-4D97-AF65-F5344CB8AC3E}">
        <p14:creationId xmlns:p14="http://schemas.microsoft.com/office/powerpoint/2010/main" val="48407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P spid="15"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014088" y="1820746"/>
            <a:ext cx="1115824" cy="584775"/>
          </a:xfrm>
          <a:prstGeom prst="rect">
            <a:avLst/>
          </a:prstGeom>
          <a:noFill/>
          <a:ln w="38100">
            <a:solidFill>
              <a:srgbClr val="FF0000"/>
            </a:solidFill>
          </a:ln>
        </p:spPr>
        <p:txBody>
          <a:bodyPr wrap="square" rtlCol="0">
            <a:noAutofit/>
          </a:bodyPr>
          <a:lstStyle/>
          <a:p>
            <a:pPr>
              <a:spcBef>
                <a:spcPts val="600"/>
              </a:spcBef>
            </a:pPr>
            <a:r>
              <a:rPr lang="en-US" sz="3200" b="1" dirty="0">
                <a:latin typeface="Arial" pitchFamily="34" charset="0"/>
                <a:cs typeface="Arial" pitchFamily="34" charset="0"/>
              </a:rPr>
              <a:t>Goal</a:t>
            </a:r>
          </a:p>
        </p:txBody>
      </p:sp>
      <p:sp>
        <p:nvSpPr>
          <p:cNvPr id="14" name="TextBox 4"/>
          <p:cNvSpPr txBox="1">
            <a:spLocks noChangeArrowheads="1"/>
          </p:cNvSpPr>
          <p:nvPr/>
        </p:nvSpPr>
        <p:spPr bwMode="auto">
          <a:xfrm>
            <a:off x="457200" y="1085088"/>
            <a:ext cx="822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eaLnBrk="1" hangingPunct="1">
              <a:spcBef>
                <a:spcPts val="600"/>
              </a:spcBef>
            </a:pPr>
            <a:r>
              <a:rPr lang="en-US" sz="2400" dirty="0">
                <a:cs typeface="Arial" charset="0"/>
              </a:rPr>
              <a:t>We have a </a:t>
            </a:r>
            <a:r>
              <a:rPr lang="en-US" sz="2400" i="1" dirty="0">
                <a:latin typeface="Times New Roman" panose="02020603050405020304" pitchFamily="18" charset="0"/>
                <a:cs typeface="Times New Roman" panose="02020603050405020304" pitchFamily="18" charset="0"/>
              </a:rPr>
              <a:t>X</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X</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X</a:t>
            </a:r>
            <a:r>
              <a:rPr lang="en-US" sz="2400" i="1" baseline="-25000" dirty="0">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 </a:t>
            </a:r>
            <a:r>
              <a:rPr lang="en-US" sz="2400" dirty="0">
                <a:cs typeface="Arial" charset="0"/>
              </a:rPr>
              <a:t>realization of time series data.</a:t>
            </a:r>
          </a:p>
        </p:txBody>
      </p:sp>
      <p:sp>
        <p:nvSpPr>
          <p:cNvPr id="5" name="TextBox 4"/>
          <p:cNvSpPr txBox="1"/>
          <p:nvPr/>
        </p:nvSpPr>
        <p:spPr>
          <a:xfrm>
            <a:off x="457200" y="3048000"/>
            <a:ext cx="8229600" cy="3231654"/>
          </a:xfrm>
          <a:prstGeom prst="rect">
            <a:avLst/>
          </a:prstGeom>
          <a:noFill/>
        </p:spPr>
        <p:txBody>
          <a:bodyPr wrap="square" rtlCol="0">
            <a:noAutofit/>
          </a:bodyPr>
          <a:lstStyle/>
          <a:p>
            <a:pPr>
              <a:spcBef>
                <a:spcPts val="600"/>
              </a:spcBef>
            </a:pPr>
            <a:r>
              <a:rPr lang="en-US" sz="2800" dirty="0">
                <a:latin typeface="Arial" pitchFamily="34" charset="0"/>
                <a:cs typeface="Arial" pitchFamily="34" charset="0"/>
              </a:rPr>
              <a:t>This includes:</a:t>
            </a:r>
          </a:p>
          <a:p>
            <a:pPr marL="457200" indent="-457200">
              <a:spcBef>
                <a:spcPts val="600"/>
              </a:spcBef>
              <a:buFont typeface="Arial" panose="020B0604020202020204" pitchFamily="34" charset="0"/>
              <a:buChar char="•"/>
            </a:pPr>
            <a:r>
              <a:rPr lang="en-US" sz="2800" dirty="0">
                <a:latin typeface="Arial" pitchFamily="34" charset="0"/>
                <a:cs typeface="Arial" pitchFamily="34" charset="0"/>
              </a:rPr>
              <a:t>Decision about </a:t>
            </a:r>
            <a:r>
              <a:rPr lang="en-US" sz="2800" b="1" i="1" dirty="0">
                <a:latin typeface="Arial" pitchFamily="34" charset="0"/>
                <a:cs typeface="Arial" pitchFamily="34" charset="0"/>
              </a:rPr>
              <a:t>type of model </a:t>
            </a:r>
          </a:p>
          <a:p>
            <a:pPr marL="914400" lvl="1" indent="-457200">
              <a:spcBef>
                <a:spcPts val="600"/>
              </a:spcBef>
              <a:buFont typeface="Arial" panose="020B0604020202020204" pitchFamily="34" charset="0"/>
              <a:buChar char="•"/>
            </a:pPr>
            <a:r>
              <a:rPr lang="en-US" sz="2400" dirty="0">
                <a:latin typeface="Arial" pitchFamily="34" charset="0"/>
                <a:cs typeface="Arial" pitchFamily="34" charset="0"/>
              </a:rPr>
              <a:t>Does the model need to be stationary or non-stationary?</a:t>
            </a:r>
          </a:p>
          <a:p>
            <a:pPr marL="914400" lvl="1" indent="-457200">
              <a:spcBef>
                <a:spcPts val="600"/>
              </a:spcBef>
              <a:buFont typeface="Arial" panose="020B0604020202020204" pitchFamily="34" charset="0"/>
              <a:buChar char="•"/>
            </a:pPr>
            <a:r>
              <a:rPr lang="en-US" sz="2400" dirty="0">
                <a:latin typeface="Arial" pitchFamily="34" charset="0"/>
                <a:cs typeface="Arial" pitchFamily="34" charset="0"/>
              </a:rPr>
              <a:t>Is there an underlying signal?</a:t>
            </a:r>
          </a:p>
          <a:p>
            <a:pPr marL="457200" indent="-457200">
              <a:spcBef>
                <a:spcPts val="600"/>
              </a:spcBef>
              <a:buFont typeface="Arial" panose="020B0604020202020204" pitchFamily="34" charset="0"/>
              <a:buChar char="•"/>
            </a:pPr>
            <a:r>
              <a:rPr lang="en-US" sz="2800" dirty="0">
                <a:latin typeface="Arial" pitchFamily="34" charset="0"/>
                <a:cs typeface="Arial" pitchFamily="34" charset="0"/>
              </a:rPr>
              <a:t>After the type of model is selected, we must estimate the model parameters.</a:t>
            </a:r>
          </a:p>
        </p:txBody>
      </p:sp>
      <p:sp>
        <p:nvSpPr>
          <p:cNvPr id="6" name="TextBox 5"/>
          <p:cNvSpPr txBox="1"/>
          <p:nvPr/>
        </p:nvSpPr>
        <p:spPr>
          <a:xfrm>
            <a:off x="1890286" y="2503444"/>
            <a:ext cx="5363429" cy="523220"/>
          </a:xfrm>
          <a:prstGeom prst="rect">
            <a:avLst/>
          </a:prstGeom>
          <a:noFill/>
          <a:ln w="38100">
            <a:solidFill>
              <a:srgbClr val="FF0000"/>
            </a:solidFill>
          </a:ln>
        </p:spPr>
        <p:txBody>
          <a:bodyPr wrap="square" rtlCol="0">
            <a:noAutofit/>
          </a:bodyPr>
          <a:lstStyle/>
          <a:p>
            <a:pPr>
              <a:spcBef>
                <a:spcPts val="600"/>
              </a:spcBef>
            </a:pPr>
            <a:r>
              <a:rPr lang="en-US" sz="2800" dirty="0">
                <a:latin typeface="Arial" pitchFamily="34" charset="0"/>
                <a:cs typeface="Arial" pitchFamily="34" charset="0"/>
              </a:rPr>
              <a:t>Identify an appropriate model</a:t>
            </a:r>
          </a:p>
        </p:txBody>
      </p:sp>
      <p:sp>
        <p:nvSpPr>
          <p:cNvPr id="8" name="TextBox 7"/>
          <p:cNvSpPr txBox="1"/>
          <p:nvPr/>
        </p:nvSpPr>
        <p:spPr>
          <a:xfrm>
            <a:off x="3684859" y="428533"/>
            <a:ext cx="1774283" cy="584775"/>
          </a:xfrm>
          <a:prstGeom prst="rect">
            <a:avLst/>
          </a:prstGeom>
          <a:noFill/>
          <a:ln w="38100">
            <a:solidFill>
              <a:srgbClr val="FF0000"/>
            </a:solidFill>
          </a:ln>
        </p:spPr>
        <p:txBody>
          <a:bodyPr wrap="square" rtlCol="0">
            <a:spAutoFit/>
          </a:bodyPr>
          <a:lstStyle/>
          <a:p>
            <a:r>
              <a:rPr lang="en-US" sz="3200" b="1" dirty="0">
                <a:latin typeface="Arial" pitchFamily="34" charset="0"/>
                <a:cs typeface="Arial" pitchFamily="34" charset="0"/>
              </a:rPr>
              <a:t> Setting</a:t>
            </a:r>
          </a:p>
        </p:txBody>
      </p:sp>
    </p:spTree>
    <p:extLst>
      <p:ext uri="{BB962C8B-B14F-4D97-AF65-F5344CB8AC3E}">
        <p14:creationId xmlns:p14="http://schemas.microsoft.com/office/powerpoint/2010/main" val="114764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animEffect transition="in" filter="fade">
                                      <p:cBhvr>
                                        <p:cTn id="26" dur="500"/>
                                        <p:tgtEl>
                                          <p:spTgt spid="5">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fade">
                                      <p:cBhvr>
                                        <p:cTn id="31" dur="500"/>
                                        <p:tgtEl>
                                          <p:spTgt spid="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3" end="3"/>
                                            </p:txEl>
                                          </p:spTgt>
                                        </p:tgtEl>
                                        <p:attrNameLst>
                                          <p:attrName>style.visibility</p:attrName>
                                        </p:attrNameLst>
                                      </p:cBhvr>
                                      <p:to>
                                        <p:strVal val="visible"/>
                                      </p:to>
                                    </p:set>
                                    <p:animEffect transition="in" filter="fade">
                                      <p:cBhvr>
                                        <p:cTn id="36" dur="500"/>
                                        <p:tgtEl>
                                          <p:spTgt spid="5">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animEffect transition="in" filter="fade">
                                      <p:cBhvr>
                                        <p:cTn id="41"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57200" y="1371600"/>
                <a:ext cx="7239000" cy="461665"/>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400" dirty="0">
                    <a:latin typeface="Arial" pitchFamily="34" charset="0"/>
                    <a:cs typeface="Arial" pitchFamily="34" charset="0"/>
                  </a:rPr>
                  <a:t>In this course, we will estimate </a:t>
                </a:r>
                <a:r>
                  <a:rPr lang="en-US" sz="2400" i="1" dirty="0">
                    <a:latin typeface="Symbol" panose="05050102010706020507" pitchFamily="18" charset="2"/>
                    <a:cs typeface="Arial" pitchFamily="34" charset="0"/>
                  </a:rPr>
                  <a:t>m</a:t>
                </a:r>
                <a:r>
                  <a:rPr lang="en-US" sz="2400" dirty="0">
                    <a:latin typeface="Symbol" panose="05050102010706020507" pitchFamily="18" charset="2"/>
                    <a:cs typeface="Arial" pitchFamily="34" charset="0"/>
                  </a:rPr>
                  <a:t> </a:t>
                </a:r>
                <a:r>
                  <a:rPr lang="en-US" sz="2400" dirty="0">
                    <a:latin typeface="Arial" panose="020B0604020202020204" pitchFamily="34" charset="0"/>
                    <a:cs typeface="Arial" panose="020B0604020202020204" pitchFamily="34" charset="0"/>
                  </a:rPr>
                  <a:t>by</a:t>
                </a:r>
                <a:r>
                  <a:rPr lang="en-US" sz="2400" dirty="0">
                    <a:latin typeface="Symbol" panose="05050102010706020507" pitchFamily="18" charset="2"/>
                    <a:cs typeface="Arial" pitchFamily="34" charset="0"/>
                  </a:rPr>
                  <a:t> </a:t>
                </a:r>
                <a14:m>
                  <m:oMath xmlns:m="http://schemas.openxmlformats.org/officeDocument/2006/math">
                    <m:acc>
                      <m:accPr>
                        <m:chr m:val="̅"/>
                        <m:ctrlPr>
                          <a:rPr lang="en-US" sz="2400" i="1" smtClean="0">
                            <a:latin typeface="Cambria Math" panose="02040503050406030204" pitchFamily="18" charset="0"/>
                            <a:cs typeface="Arial" pitchFamily="34" charset="0"/>
                          </a:rPr>
                        </m:ctrlPr>
                      </m:accPr>
                      <m:e>
                        <m:r>
                          <a:rPr lang="en-US" sz="2400" b="0" i="1" smtClean="0">
                            <a:latin typeface="Cambria Math" panose="02040503050406030204" pitchFamily="18" charset="0"/>
                            <a:cs typeface="Arial" pitchFamily="34" charset="0"/>
                          </a:rPr>
                          <m:t>𝑋</m:t>
                        </m:r>
                      </m:e>
                    </m:acc>
                  </m:oMath>
                </a14:m>
                <a:r>
                  <a:rPr lang="en-US" sz="2400" dirty="0">
                    <a:latin typeface="Symbol" panose="05050102010706020507" pitchFamily="18" charset="2"/>
                    <a:cs typeface="Arial" pitchFamily="34" charset="0"/>
                  </a:rPr>
                  <a:t> </a:t>
                </a:r>
                <a:r>
                  <a:rPr lang="en-US" sz="2400" dirty="0">
                    <a:latin typeface="Arial" panose="020B0604020202020204" pitchFamily="34" charset="0"/>
                    <a:cs typeface="Arial" panose="020B0604020202020204" pitchFamily="34" charset="0"/>
                  </a:rPr>
                  <a:t>and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sym typeface="Symbol" panose="05050102010706020507" pitchFamily="18" charset="2"/>
                          </a:rPr>
                          <m:t></m:t>
                        </m:r>
                      </m:e>
                      <m:sub>
                        <m:r>
                          <a:rPr lang="en-US" sz="2400" i="1">
                            <a:latin typeface="Cambria Math" panose="02040503050406030204" pitchFamily="18" charset="0"/>
                          </a:rPr>
                          <m:t>𝑎</m:t>
                        </m:r>
                      </m:sub>
                      <m:sup>
                        <m:r>
                          <a:rPr lang="en-US" sz="2400" i="1">
                            <a:latin typeface="Cambria Math" panose="02040503050406030204" pitchFamily="18" charset="0"/>
                          </a:rPr>
                          <m:t>2</m:t>
                        </m:r>
                      </m:sup>
                    </m:sSubSup>
                  </m:oMath>
                </a14:m>
                <a:r>
                  <a:rPr lang="en-US" sz="2400" dirty="0">
                    <a:latin typeface="Arial" pitchFamily="34" charset="0"/>
                    <a:cs typeface="Arial" pitchFamily="34" charset="0"/>
                  </a:rPr>
                  <a:t> by</a:t>
                </a:r>
              </a:p>
            </p:txBody>
          </p:sp>
        </mc:Choice>
        <mc:Fallback xmlns="">
          <p:sp>
            <p:nvSpPr>
              <p:cNvPr id="2" name="TextBox 1"/>
              <p:cNvSpPr txBox="1">
                <a:spLocks noRot="1" noChangeAspect="1" noMove="1" noResize="1" noEditPoints="1" noAdjustHandles="1" noChangeArrowheads="1" noChangeShapeType="1" noTextEdit="1"/>
              </p:cNvSpPr>
              <p:nvPr/>
            </p:nvSpPr>
            <p:spPr>
              <a:xfrm>
                <a:off x="457200" y="1371600"/>
                <a:ext cx="7239000" cy="461665"/>
              </a:xfrm>
              <a:prstGeom prst="rect">
                <a:avLst/>
              </a:prstGeom>
              <a:blipFill rotWithShape="0">
                <a:blip r:embed="rId3"/>
                <a:stretch>
                  <a:fillRect l="-1094" t="-10526" b="-30263"/>
                </a:stretch>
              </a:blipFill>
            </p:spPr>
            <p:txBody>
              <a:bodyPr/>
              <a:lstStyle/>
              <a:p>
                <a:r>
                  <a:rPr lang="en-US">
                    <a:noFill/>
                  </a:rPr>
                  <a:t> </a:t>
                </a:r>
              </a:p>
            </p:txBody>
          </p:sp>
        </mc:Fallback>
      </mc:AlternateContent>
      <p:graphicFrame>
        <p:nvGraphicFramePr>
          <p:cNvPr id="3" name="Object 2"/>
          <p:cNvGraphicFramePr>
            <a:graphicFrameLocks noChangeAspect="1"/>
          </p:cNvGraphicFramePr>
          <p:nvPr>
            <p:extLst>
              <p:ext uri="{D42A27DB-BD31-4B8C-83A1-F6EECF244321}">
                <p14:modId xmlns:p14="http://schemas.microsoft.com/office/powerpoint/2010/main" val="3021081208"/>
              </p:ext>
            </p:extLst>
          </p:nvPr>
        </p:nvGraphicFramePr>
        <p:xfrm>
          <a:off x="1104900" y="1848967"/>
          <a:ext cx="5143500" cy="825500"/>
        </p:xfrm>
        <a:graphic>
          <a:graphicData uri="http://schemas.openxmlformats.org/presentationml/2006/ole">
            <mc:AlternateContent xmlns:mc="http://schemas.openxmlformats.org/markup-compatibility/2006">
              <mc:Choice xmlns:v="urn:schemas-microsoft-com:vml" Requires="v">
                <p:oleObj spid="_x0000_s13631" name="Equation" r:id="rId4" imgW="5143320" imgH="825480" progId="Equation.DSMT4">
                  <p:embed/>
                </p:oleObj>
              </mc:Choice>
              <mc:Fallback>
                <p:oleObj name="Equation" r:id="rId4" imgW="5143320" imgH="825480" progId="Equation.DSMT4">
                  <p:embed/>
                  <p:pic>
                    <p:nvPicPr>
                      <p:cNvPr id="3" name="Object 2"/>
                      <p:cNvPicPr/>
                      <p:nvPr/>
                    </p:nvPicPr>
                    <p:blipFill>
                      <a:blip r:embed="rId5"/>
                      <a:stretch>
                        <a:fillRect/>
                      </a:stretch>
                    </p:blipFill>
                    <p:spPr>
                      <a:xfrm>
                        <a:off x="1104900" y="1848967"/>
                        <a:ext cx="5143500" cy="825500"/>
                      </a:xfrm>
                      <a:prstGeom prst="rect">
                        <a:avLst/>
                      </a:prstGeom>
                    </p:spPr>
                  </p:pic>
                </p:oleObj>
              </mc:Fallback>
            </mc:AlternateContent>
          </a:graphicData>
        </a:graphic>
      </p:graphicFrame>
      <p:sp>
        <p:nvSpPr>
          <p:cNvPr id="4" name="TextBox 3"/>
          <p:cNvSpPr txBox="1"/>
          <p:nvPr/>
        </p:nvSpPr>
        <p:spPr>
          <a:xfrm>
            <a:off x="457200" y="3860899"/>
            <a:ext cx="8229600" cy="2387501"/>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400" dirty="0">
                <a:latin typeface="Arial" pitchFamily="34" charset="0"/>
                <a:cs typeface="Arial" pitchFamily="34" charset="0"/>
              </a:rPr>
              <a:t>We have obtained the parameter for stationary ARMA models </a:t>
            </a:r>
            <a:r>
              <a:rPr lang="en-US" sz="2400" b="1" dirty="0">
                <a:latin typeface="Arial" pitchFamily="34" charset="0"/>
                <a:cs typeface="Arial" pitchFamily="34" charset="0"/>
              </a:rPr>
              <a:t>assuming we know </a:t>
            </a:r>
            <a:r>
              <a:rPr lang="en-US" sz="2400" b="1" i="1" dirty="0">
                <a:latin typeface="Arial" pitchFamily="34" charset="0"/>
                <a:cs typeface="Arial" pitchFamily="34" charset="0"/>
              </a:rPr>
              <a:t>p</a:t>
            </a:r>
            <a:r>
              <a:rPr lang="en-US" sz="2400" b="1" dirty="0">
                <a:latin typeface="Arial" pitchFamily="34" charset="0"/>
                <a:cs typeface="Arial" pitchFamily="34" charset="0"/>
              </a:rPr>
              <a:t> and </a:t>
            </a:r>
            <a:r>
              <a:rPr lang="en-US" sz="2400" b="1" i="1" dirty="0">
                <a:latin typeface="Arial" pitchFamily="34" charset="0"/>
                <a:cs typeface="Arial" pitchFamily="34" charset="0"/>
              </a:rPr>
              <a:t>q</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When analyzing an actual data set, we will not know </a:t>
            </a:r>
            <a:br>
              <a:rPr lang="en-US" sz="2400" dirty="0">
                <a:latin typeface="Arial" pitchFamily="34" charset="0"/>
                <a:cs typeface="Arial" pitchFamily="34" charset="0"/>
              </a:rPr>
            </a:br>
            <a:r>
              <a:rPr lang="en-US" sz="2400" i="1" dirty="0">
                <a:latin typeface="Arial" pitchFamily="34" charset="0"/>
                <a:cs typeface="Arial" pitchFamily="34" charset="0"/>
              </a:rPr>
              <a:t>p</a:t>
            </a:r>
            <a:r>
              <a:rPr lang="en-US" sz="2400" dirty="0">
                <a:latin typeface="Arial" pitchFamily="34" charset="0"/>
                <a:cs typeface="Arial" pitchFamily="34" charset="0"/>
              </a:rPr>
              <a:t> and </a:t>
            </a:r>
            <a:r>
              <a:rPr lang="en-US" sz="2400" i="1" dirty="0">
                <a:latin typeface="Arial" pitchFamily="34" charset="0"/>
                <a:cs typeface="Arial" pitchFamily="34" charset="0"/>
              </a:rPr>
              <a:t>q</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We address the identification of </a:t>
            </a:r>
            <a:r>
              <a:rPr lang="en-US" sz="2400" i="1" dirty="0">
                <a:latin typeface="Arial" pitchFamily="34" charset="0"/>
                <a:cs typeface="Arial" pitchFamily="34" charset="0"/>
              </a:rPr>
              <a:t>p</a:t>
            </a:r>
            <a:r>
              <a:rPr lang="en-US" sz="2400" dirty="0">
                <a:latin typeface="Arial" pitchFamily="34" charset="0"/>
                <a:cs typeface="Arial" pitchFamily="34" charset="0"/>
              </a:rPr>
              <a:t> and </a:t>
            </a:r>
            <a:r>
              <a:rPr lang="en-US" sz="2400" i="1" dirty="0">
                <a:latin typeface="Arial" pitchFamily="34" charset="0"/>
                <a:cs typeface="Arial" pitchFamily="34" charset="0"/>
              </a:rPr>
              <a:t>q</a:t>
            </a:r>
            <a:r>
              <a:rPr lang="en-US" sz="2400" dirty="0">
                <a:latin typeface="Arial" pitchFamily="34" charset="0"/>
                <a:cs typeface="Arial" pitchFamily="34" charset="0"/>
              </a:rPr>
              <a:t> for stationary ARMA models </a:t>
            </a:r>
            <a:r>
              <a:rPr lang="en-US" sz="2400" b="1" i="1" dirty="0">
                <a:latin typeface="Arial" pitchFamily="34" charset="0"/>
                <a:cs typeface="Arial" pitchFamily="34" charset="0"/>
              </a:rPr>
              <a:t>next</a:t>
            </a:r>
            <a:endParaRPr lang="en-US" sz="2400" dirty="0">
              <a:latin typeface="Arial" pitchFamily="34" charset="0"/>
              <a:cs typeface="Arial" pitchFamily="34" charset="0"/>
            </a:endParaRPr>
          </a:p>
        </p:txBody>
      </p:sp>
      <p:sp>
        <p:nvSpPr>
          <p:cNvPr id="5" name="TextBox 4"/>
          <p:cNvSpPr txBox="1"/>
          <p:nvPr/>
        </p:nvSpPr>
        <p:spPr>
          <a:xfrm>
            <a:off x="457200" y="3388459"/>
            <a:ext cx="2971800" cy="461665"/>
          </a:xfrm>
          <a:prstGeom prst="rect">
            <a:avLst/>
          </a:prstGeom>
          <a:noFill/>
          <a:ln w="28575">
            <a:solidFill>
              <a:srgbClr val="FF0000"/>
            </a:solidFill>
          </a:ln>
        </p:spPr>
        <p:txBody>
          <a:bodyPr wrap="square" rtlCol="0">
            <a:noAutofit/>
          </a:bodyPr>
          <a:lstStyle/>
          <a:p>
            <a:pPr>
              <a:spcBef>
                <a:spcPts val="600"/>
              </a:spcBef>
            </a:pPr>
            <a:r>
              <a:rPr lang="en-US" sz="2400" b="1" dirty="0">
                <a:latin typeface="Arial" pitchFamily="34" charset="0"/>
                <a:cs typeface="Arial" pitchFamily="34" charset="0"/>
              </a:rPr>
              <a:t>Important notes:</a:t>
            </a:r>
          </a:p>
        </p:txBody>
      </p:sp>
      <p:sp>
        <p:nvSpPr>
          <p:cNvPr id="7" name="TextBox 6"/>
          <p:cNvSpPr txBox="1"/>
          <p:nvPr/>
        </p:nvSpPr>
        <p:spPr>
          <a:xfrm>
            <a:off x="457200" y="2690168"/>
            <a:ext cx="6991350" cy="461665"/>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400" dirty="0">
                <a:latin typeface="Arial" pitchFamily="34" charset="0"/>
                <a:cs typeface="Arial" pitchFamily="34" charset="0"/>
              </a:rPr>
              <a:t>And will use these estimates in our final models</a:t>
            </a:r>
          </a:p>
        </p:txBody>
      </p:sp>
      <p:sp>
        <p:nvSpPr>
          <p:cNvPr id="8" name="Title 7"/>
          <p:cNvSpPr>
            <a:spLocks noGrp="1"/>
          </p:cNvSpPr>
          <p:nvPr>
            <p:ph type="title"/>
          </p:nvPr>
        </p:nvSpPr>
        <p:spPr/>
        <p:txBody>
          <a:bodyPr>
            <a:noAutofit/>
          </a:bodyPr>
          <a:lstStyle/>
          <a:p>
            <a:pPr>
              <a:spcBef>
                <a:spcPts val="600"/>
              </a:spcBef>
            </a:pPr>
            <a:r>
              <a:rPr lang="en-US" dirty="0">
                <a:latin typeface="Arial" pitchFamily="34" charset="0"/>
                <a:cs typeface="Arial" pitchFamily="34" charset="0"/>
              </a:rPr>
              <a:t>Summary</a:t>
            </a:r>
            <a:endParaRPr lang="en-US" dirty="0"/>
          </a:p>
        </p:txBody>
      </p:sp>
    </p:spTree>
    <p:extLst>
      <p:ext uri="{BB962C8B-B14F-4D97-AF65-F5344CB8AC3E}">
        <p14:creationId xmlns:p14="http://schemas.microsoft.com/office/powerpoint/2010/main" val="17247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fade">
                                      <p:cBhvr>
                                        <p:cTn id="25" dur="500"/>
                                        <p:tgtEl>
                                          <p:spTgt spid="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fade">
                                      <p:cBhvr>
                                        <p:cTn id="3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animBg="1"/>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165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8A5CF-6B73-034E-9987-FA494F82C62B}"/>
              </a:ext>
            </a:extLst>
          </p:cNvPr>
          <p:cNvSpPr>
            <a:spLocks noGrp="1"/>
          </p:cNvSpPr>
          <p:nvPr>
            <p:ph type="ctrTitle"/>
          </p:nvPr>
        </p:nvSpPr>
        <p:spPr/>
        <p:txBody>
          <a:bodyPr/>
          <a:lstStyle/>
          <a:p>
            <a:r>
              <a:rPr lang="en-US" dirty="0"/>
              <a:t>Model Identification | Introduction</a:t>
            </a:r>
          </a:p>
        </p:txBody>
      </p:sp>
    </p:spTree>
    <p:extLst>
      <p:ext uri="{BB962C8B-B14F-4D97-AF65-F5344CB8AC3E}">
        <p14:creationId xmlns:p14="http://schemas.microsoft.com/office/powerpoint/2010/main" val="24655374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5670" name="Text Box 1030"/>
          <p:cNvSpPr txBox="1">
            <a:spLocks noChangeArrowheads="1"/>
          </p:cNvSpPr>
          <p:nvPr/>
        </p:nvSpPr>
        <p:spPr bwMode="auto">
          <a:xfrm>
            <a:off x="457200" y="1323005"/>
            <a:ext cx="8244840" cy="4940635"/>
          </a:xfrm>
          <a:prstGeom prst="rect">
            <a:avLst/>
          </a:prstGeom>
          <a:noFill/>
          <a:ln w="25400">
            <a:noFill/>
            <a:miter lim="800000"/>
            <a:headEnd/>
            <a:tailEnd/>
          </a:ln>
        </p:spPr>
        <p:txBody>
          <a:bodyPr wrap="square">
            <a:noAutofit/>
          </a:bodyPr>
          <a:lstStyle/>
          <a:p>
            <a:pPr>
              <a:spcBef>
                <a:spcPts val="600"/>
              </a:spcBef>
            </a:pPr>
            <a:r>
              <a:rPr lang="en-US" sz="2400" dirty="0">
                <a:latin typeface="Arial" panose="020B0604020202020204" pitchFamily="34" charset="0"/>
                <a:cs typeface="Arial" panose="020B0604020202020204" pitchFamily="34" charset="0"/>
              </a:rPr>
              <a:t>Given </a:t>
            </a:r>
            <a:r>
              <a:rPr lang="en-US" sz="2800" i="1" dirty="0">
                <a:latin typeface="Times New Roman" pitchFamily="18" charset="0"/>
                <a:cs typeface="Times New Roman" pitchFamily="18" charset="0"/>
              </a:rPr>
              <a:t>X</a:t>
            </a:r>
            <a:r>
              <a:rPr lang="en-US" sz="2800" baseline="-25000" dirty="0">
                <a:latin typeface="Times New Roman" pitchFamily="18" charset="0"/>
                <a:cs typeface="Times New Roman" pitchFamily="18" charset="0"/>
              </a:rPr>
              <a:t>1</a:t>
            </a:r>
            <a:r>
              <a:rPr lang="en-US" sz="2800" dirty="0">
                <a:latin typeface="Times New Roman" pitchFamily="18" charset="0"/>
                <a:cs typeface="Times New Roman" pitchFamily="18" charset="0"/>
              </a:rPr>
              <a:t>,...,</a:t>
            </a:r>
            <a:r>
              <a:rPr lang="en-US" sz="2800" i="1" dirty="0">
                <a:latin typeface="Times New Roman" pitchFamily="18" charset="0"/>
                <a:cs typeface="Times New Roman" pitchFamily="18" charset="0"/>
              </a:rPr>
              <a:t> X</a:t>
            </a:r>
            <a:r>
              <a:rPr lang="en-US" sz="2800" i="1" baseline="-25000" dirty="0">
                <a:latin typeface="Times New Roman" pitchFamily="18" charset="0"/>
                <a:cs typeface="Times New Roman" pitchFamily="18" charset="0"/>
              </a:rPr>
              <a:t>n</a:t>
            </a:r>
            <a:r>
              <a:rPr lang="en-US" sz="2400" dirty="0"/>
              <a:t>—</a:t>
            </a:r>
            <a:r>
              <a:rPr lang="en-US" sz="2400" dirty="0">
                <a:latin typeface="Arial" panose="020B0604020202020204" pitchFamily="34" charset="0"/>
                <a:cs typeface="Arial" panose="020B0604020202020204" pitchFamily="34" charset="0"/>
              </a:rPr>
              <a:t>a realization from an ARMA </a:t>
            </a:r>
            <a:r>
              <a:rPr lang="en-US" sz="2400" dirty="0"/>
              <a:t>(</a:t>
            </a:r>
            <a:r>
              <a:rPr lang="en-US" sz="2400" i="1" dirty="0">
                <a:latin typeface="Arial" panose="020B0604020202020204" pitchFamily="34" charset="0"/>
                <a:cs typeface="Arial" panose="020B0604020202020204" pitchFamily="34" charset="0"/>
              </a:rPr>
              <a:t>p,q</a:t>
            </a:r>
            <a:r>
              <a:rPr lang="en-US" sz="2400" dirty="0"/>
              <a:t>) </a:t>
            </a:r>
            <a:r>
              <a:rPr lang="en-US" sz="2400" dirty="0">
                <a:latin typeface="Arial" panose="020B0604020202020204" pitchFamily="34" charset="0"/>
                <a:cs typeface="Arial" panose="020B0604020202020204" pitchFamily="34" charset="0"/>
              </a:rPr>
              <a:t>model—we want to </a:t>
            </a:r>
            <a:r>
              <a:rPr lang="en-US" sz="2400" b="1" dirty="0">
                <a:latin typeface="Arial" panose="020B0604020202020204" pitchFamily="34" charset="0"/>
                <a:cs typeface="Arial" panose="020B0604020202020204" pitchFamily="34" charset="0"/>
              </a:rPr>
              <a:t>estimate </a:t>
            </a:r>
            <a:r>
              <a:rPr lang="en-US" sz="2400" b="1" i="1" dirty="0">
                <a:latin typeface="Arial" panose="020B0604020202020204" pitchFamily="34" charset="0"/>
                <a:cs typeface="Arial" panose="020B0604020202020204" pitchFamily="34" charset="0"/>
              </a:rPr>
              <a:t>p</a:t>
            </a:r>
            <a:r>
              <a:rPr lang="en-US" sz="2400" b="1" dirty="0">
                <a:latin typeface="Arial" panose="020B0604020202020204" pitchFamily="34" charset="0"/>
                <a:cs typeface="Arial" panose="020B0604020202020204" pitchFamily="34" charset="0"/>
              </a:rPr>
              <a:t> and </a:t>
            </a:r>
            <a:r>
              <a:rPr lang="en-US" sz="2400" b="1" i="1" dirty="0">
                <a:latin typeface="Arial" panose="020B0604020202020204" pitchFamily="34" charset="0"/>
                <a:cs typeface="Arial" panose="020B0604020202020204" pitchFamily="34" charset="0"/>
              </a:rPr>
              <a:t>q.</a:t>
            </a:r>
            <a:endParaRPr lang="en-US" sz="2400" dirty="0">
              <a:latin typeface="Arial" panose="020B0604020202020204" pitchFamily="34" charset="0"/>
              <a:cs typeface="Arial" panose="020B0604020202020204" pitchFamily="34" charset="0"/>
            </a:endParaRPr>
          </a:p>
          <a:p>
            <a:pPr marL="342900" indent="-342900">
              <a:spcBef>
                <a:spcPts val="600"/>
              </a:spcBef>
              <a:buFont typeface="Arial" panose="020B0604020202020204" pitchFamily="34" charset="0"/>
              <a:buChar char="•"/>
            </a:pPr>
            <a:r>
              <a:rPr lang="en-US" sz="2400" dirty="0">
                <a:latin typeface="Arial" panose="020B0604020202020204" pitchFamily="34" charset="0"/>
                <a:cs typeface="Arial" panose="020B0604020202020204" pitchFamily="34" charset="0"/>
              </a:rPr>
              <a:t>“Estimating” </a:t>
            </a:r>
            <a:r>
              <a:rPr lang="en-US" sz="2400" i="1" dirty="0">
                <a:latin typeface="Arial" panose="020B0604020202020204" pitchFamily="34" charset="0"/>
                <a:cs typeface="Arial" panose="020B0604020202020204" pitchFamily="34" charset="0"/>
              </a:rPr>
              <a:t>p</a:t>
            </a:r>
            <a:r>
              <a:rPr lang="en-US" sz="2400" dirty="0">
                <a:latin typeface="Arial" panose="020B0604020202020204" pitchFamily="34" charset="0"/>
                <a:cs typeface="Arial" panose="020B0604020202020204" pitchFamily="34" charset="0"/>
              </a:rPr>
              <a:t> and </a:t>
            </a:r>
            <a:r>
              <a:rPr lang="en-US" sz="2400" i="1" dirty="0">
                <a:latin typeface="Arial" panose="020B0604020202020204" pitchFamily="34" charset="0"/>
                <a:cs typeface="Arial" panose="020B0604020202020204" pitchFamily="34" charset="0"/>
              </a:rPr>
              <a:t>q</a:t>
            </a:r>
            <a:r>
              <a:rPr lang="en-US" sz="2400" dirty="0">
                <a:latin typeface="Arial" panose="020B0604020202020204" pitchFamily="34" charset="0"/>
                <a:cs typeface="Arial" panose="020B0604020202020204" pitchFamily="34" charset="0"/>
              </a:rPr>
              <a:t> is called </a:t>
            </a:r>
            <a:r>
              <a:rPr lang="en-US" sz="2400" i="1" dirty="0">
                <a:solidFill>
                  <a:srgbClr val="FC0000"/>
                </a:solidFill>
                <a:latin typeface="Arial" panose="020B0604020202020204" pitchFamily="34" charset="0"/>
                <a:cs typeface="Arial" panose="020B0604020202020204" pitchFamily="34" charset="0"/>
              </a:rPr>
              <a:t>model identification.</a:t>
            </a:r>
            <a:br>
              <a:rPr lang="en-US" sz="2400" i="1" dirty="0">
                <a:solidFill>
                  <a:srgbClr val="FC0000"/>
                </a:solidFill>
                <a:latin typeface="Arial" panose="020B0604020202020204" pitchFamily="34" charset="0"/>
                <a:cs typeface="Arial" panose="020B0604020202020204" pitchFamily="34" charset="0"/>
              </a:rPr>
            </a:br>
            <a:r>
              <a:rPr lang="en-US" sz="2400" dirty="0">
                <a:latin typeface="Arial" pitchFamily="34" charset="0"/>
                <a:cs typeface="Arial" pitchFamily="34" charset="0"/>
              </a:rPr>
              <a:t>A number of techniques are available. Among these, the two most popular are:</a:t>
            </a:r>
          </a:p>
          <a:p>
            <a:pPr marL="800100" lvl="1" indent="-342900">
              <a:spcBef>
                <a:spcPts val="600"/>
              </a:spcBef>
              <a:buFont typeface="Arial" panose="020B0604020202020204" pitchFamily="34" charset="0"/>
              <a:buChar char="•"/>
            </a:pPr>
            <a:r>
              <a:rPr lang="en-US" sz="2000" b="1" dirty="0">
                <a:latin typeface="Arial" pitchFamily="34" charset="0"/>
                <a:cs typeface="Arial" pitchFamily="34" charset="0"/>
              </a:rPr>
              <a:t>AIC-type model identification</a:t>
            </a:r>
          </a:p>
          <a:p>
            <a:pPr marL="800100" lvl="1" indent="-342900">
              <a:spcBef>
                <a:spcPts val="600"/>
              </a:spcBef>
              <a:buFont typeface="Arial" panose="020B0604020202020204" pitchFamily="34" charset="0"/>
              <a:buChar char="•"/>
            </a:pPr>
            <a:r>
              <a:rPr lang="en-US" sz="2000" b="1" dirty="0">
                <a:latin typeface="Arial" pitchFamily="34" charset="0"/>
                <a:cs typeface="Arial" pitchFamily="34" charset="0"/>
              </a:rPr>
              <a:t>Box-Jenkins model identification</a:t>
            </a:r>
          </a:p>
          <a:p>
            <a:pPr marL="1143000" lvl="2" indent="-342900">
              <a:spcBef>
                <a:spcPts val="600"/>
              </a:spcBef>
              <a:buFont typeface="Arial" panose="020B0604020202020204" pitchFamily="34" charset="0"/>
              <a:buChar char="•"/>
            </a:pPr>
            <a:r>
              <a:rPr lang="en-US" dirty="0">
                <a:latin typeface="Arial" pitchFamily="34" charset="0"/>
                <a:cs typeface="Arial" pitchFamily="34" charset="0"/>
              </a:rPr>
              <a:t>A classical approach that is still used by some time series analysts</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We recommend the AIC-type model identification, although we will address both for completeness.</a:t>
            </a:r>
          </a:p>
        </p:txBody>
      </p:sp>
      <p:sp>
        <p:nvSpPr>
          <p:cNvPr id="2" name="Title 1"/>
          <p:cNvSpPr>
            <a:spLocks noGrp="1"/>
          </p:cNvSpPr>
          <p:nvPr>
            <p:ph type="title"/>
          </p:nvPr>
        </p:nvSpPr>
        <p:spPr>
          <a:xfrm>
            <a:off x="457200" y="228600"/>
            <a:ext cx="8229600" cy="1143000"/>
          </a:xfrm>
        </p:spPr>
        <p:txBody>
          <a:bodyPr>
            <a:noAutofit/>
          </a:bodyPr>
          <a:lstStyle/>
          <a:p>
            <a:pPr>
              <a:spcBef>
                <a:spcPts val="600"/>
              </a:spcBef>
            </a:pPr>
            <a:r>
              <a:rPr lang="en-US" dirty="0">
                <a:latin typeface="Arial" pitchFamily="34" charset="0"/>
                <a:cs typeface="Arial" pitchFamily="34" charset="0"/>
              </a:rPr>
              <a:t>ARMA Model Identification</a:t>
            </a:r>
            <a:endParaRPr lang="en-US" dirty="0"/>
          </a:p>
        </p:txBody>
      </p:sp>
    </p:spTree>
    <p:extLst>
      <p:ext uri="{BB962C8B-B14F-4D97-AF65-F5344CB8AC3E}">
        <p14:creationId xmlns:p14="http://schemas.microsoft.com/office/powerpoint/2010/main" val="22907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56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185670">
                                            <p:txEl>
                                              <p:pRg st="1" end="1"/>
                                            </p:txEl>
                                          </p:spTgt>
                                        </p:tgtEl>
                                        <p:attrNameLst>
                                          <p:attrName>style.visibility</p:attrName>
                                        </p:attrNameLst>
                                      </p:cBhvr>
                                      <p:to>
                                        <p:strVal val="visible"/>
                                      </p:to>
                                    </p:set>
                                    <p:animEffect transition="in" filter="fade">
                                      <p:cBhvr>
                                        <p:cTn id="11" dur="500"/>
                                        <p:tgtEl>
                                          <p:spTgt spid="3185670">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185670">
                                            <p:txEl>
                                              <p:pRg st="2" end="2"/>
                                            </p:txEl>
                                          </p:spTgt>
                                        </p:tgtEl>
                                        <p:attrNameLst>
                                          <p:attrName>style.visibility</p:attrName>
                                        </p:attrNameLst>
                                      </p:cBhvr>
                                      <p:to>
                                        <p:strVal val="visible"/>
                                      </p:to>
                                    </p:set>
                                    <p:animEffect transition="in" filter="fade">
                                      <p:cBhvr>
                                        <p:cTn id="16" dur="500"/>
                                        <p:tgtEl>
                                          <p:spTgt spid="3185670">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185670">
                                            <p:txEl>
                                              <p:pRg st="3" end="3"/>
                                            </p:txEl>
                                          </p:spTgt>
                                        </p:tgtEl>
                                        <p:attrNameLst>
                                          <p:attrName>style.visibility</p:attrName>
                                        </p:attrNameLst>
                                      </p:cBhvr>
                                      <p:to>
                                        <p:strVal val="visible"/>
                                      </p:to>
                                    </p:set>
                                    <p:animEffect transition="in" filter="fade">
                                      <p:cBhvr>
                                        <p:cTn id="21" dur="500"/>
                                        <p:tgtEl>
                                          <p:spTgt spid="3185670">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185670">
                                            <p:txEl>
                                              <p:pRg st="4" end="4"/>
                                            </p:txEl>
                                          </p:spTgt>
                                        </p:tgtEl>
                                        <p:attrNameLst>
                                          <p:attrName>style.visibility</p:attrName>
                                        </p:attrNameLst>
                                      </p:cBhvr>
                                      <p:to>
                                        <p:strVal val="visible"/>
                                      </p:to>
                                    </p:set>
                                    <p:animEffect transition="in" filter="fade">
                                      <p:cBhvr>
                                        <p:cTn id="24" dur="500"/>
                                        <p:tgtEl>
                                          <p:spTgt spid="3185670">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185670">
                                            <p:txEl>
                                              <p:pRg st="5" end="5"/>
                                            </p:txEl>
                                          </p:spTgt>
                                        </p:tgtEl>
                                        <p:attrNameLst>
                                          <p:attrName>style.visibility</p:attrName>
                                        </p:attrNameLst>
                                      </p:cBhvr>
                                      <p:to>
                                        <p:strVal val="visible"/>
                                      </p:to>
                                    </p:set>
                                    <p:animEffect transition="in" filter="fade">
                                      <p:cBhvr>
                                        <p:cTn id="29" dur="500"/>
                                        <p:tgtEl>
                                          <p:spTgt spid="318567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41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30514-9E6E-9647-A2E5-5D3AACC2B37F}"/>
              </a:ext>
            </a:extLst>
          </p:cNvPr>
          <p:cNvSpPr>
            <a:spLocks noGrp="1"/>
          </p:cNvSpPr>
          <p:nvPr>
            <p:ph type="ctrTitle"/>
          </p:nvPr>
        </p:nvSpPr>
        <p:spPr/>
        <p:txBody>
          <a:bodyPr/>
          <a:lstStyle/>
          <a:p>
            <a:r>
              <a:rPr lang="en-US" dirty="0"/>
              <a:t>First Step</a:t>
            </a:r>
          </a:p>
        </p:txBody>
      </p:sp>
      <p:sp>
        <p:nvSpPr>
          <p:cNvPr id="3" name="Subtitle 2">
            <a:extLst>
              <a:ext uri="{FF2B5EF4-FFF2-40B4-BE49-F238E27FC236}">
                <a16:creationId xmlns:a16="http://schemas.microsoft.com/office/drawing/2014/main" id="{F5217839-A92E-7D4C-9F8A-F11550C05096}"/>
              </a:ext>
            </a:extLst>
          </p:cNvPr>
          <p:cNvSpPr>
            <a:spLocks noGrp="1"/>
          </p:cNvSpPr>
          <p:nvPr>
            <p:ph type="subTitle" idx="1"/>
          </p:nvPr>
        </p:nvSpPr>
        <p:spPr/>
        <p:txBody>
          <a:bodyPr/>
          <a:lstStyle/>
          <a:p>
            <a:r>
              <a:rPr lang="en-US" dirty="0"/>
              <a:t>Check for White Noise!</a:t>
            </a:r>
          </a:p>
        </p:txBody>
      </p:sp>
    </p:spTree>
    <p:extLst>
      <p:ext uri="{BB962C8B-B14F-4D97-AF65-F5344CB8AC3E}">
        <p14:creationId xmlns:p14="http://schemas.microsoft.com/office/powerpoint/2010/main" val="6304713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031">
            <a:extLst>
              <a:ext uri="{FF2B5EF4-FFF2-40B4-BE49-F238E27FC236}">
                <a16:creationId xmlns:a16="http://schemas.microsoft.com/office/drawing/2014/main" id="{B17654FE-3545-944E-9A9C-D876F3ADCA45}"/>
              </a:ext>
            </a:extLst>
          </p:cNvPr>
          <p:cNvSpPr txBox="1">
            <a:spLocks noChangeArrowheads="1"/>
          </p:cNvSpPr>
          <p:nvPr/>
        </p:nvSpPr>
        <p:spPr bwMode="auto">
          <a:xfrm>
            <a:off x="457200" y="1066800"/>
            <a:ext cx="8229600" cy="3262432"/>
          </a:xfrm>
          <a:prstGeom prst="rect">
            <a:avLst/>
          </a:prstGeom>
          <a:noFill/>
          <a:ln w="25400">
            <a:noFill/>
            <a:miter lim="800000"/>
            <a:headEnd/>
            <a:tailEnd/>
          </a:ln>
        </p:spPr>
        <p:txBody>
          <a:bodyPr wrap="square">
            <a:noAutofit/>
          </a:bodyPr>
          <a:lstStyle/>
          <a:p>
            <a:pPr>
              <a:spcBef>
                <a:spcPts val="600"/>
              </a:spcBef>
            </a:pPr>
            <a:r>
              <a:rPr lang="en-US" sz="2800" b="1" dirty="0">
                <a:latin typeface="Arial" pitchFamily="34" charset="0"/>
                <a:cs typeface="Arial" pitchFamily="34" charset="0"/>
              </a:rPr>
              <a:t>First step:</a:t>
            </a:r>
            <a:r>
              <a:rPr lang="en-US" sz="2800" dirty="0">
                <a:latin typeface="Arial" pitchFamily="34" charset="0"/>
                <a:cs typeface="Arial" pitchFamily="34" charset="0"/>
              </a:rPr>
              <a:t> Test for white noise.</a:t>
            </a:r>
          </a:p>
          <a:p>
            <a:pPr marL="457200" indent="-457200">
              <a:spcBef>
                <a:spcPts val="600"/>
              </a:spcBef>
              <a:buFont typeface="Arial" panose="020B0604020202020204" pitchFamily="34" charset="0"/>
              <a:buChar char="•"/>
            </a:pPr>
            <a:r>
              <a:rPr lang="en-US" sz="2800" dirty="0">
                <a:latin typeface="Arial" pitchFamily="34" charset="0"/>
                <a:cs typeface="Arial" pitchFamily="34" charset="0"/>
              </a:rPr>
              <a:t>A common (and embarrassing/costly) mistake is to spend time and resources fitting an ARMA(</a:t>
            </a:r>
            <a:r>
              <a:rPr lang="en-US" sz="2800" i="1" dirty="0">
                <a:latin typeface="Arial" pitchFamily="34" charset="0"/>
                <a:cs typeface="Arial" pitchFamily="34" charset="0"/>
              </a:rPr>
              <a:t>p,q</a:t>
            </a:r>
            <a:r>
              <a:rPr lang="en-US" sz="2800" dirty="0">
                <a:latin typeface="Arial" pitchFamily="34" charset="0"/>
                <a:cs typeface="Arial" pitchFamily="34" charset="0"/>
              </a:rPr>
              <a:t>) model to a set of data when actually the data are white noise—and do not require modeling.</a:t>
            </a:r>
          </a:p>
          <a:p>
            <a:pPr marL="457200" indent="-457200">
              <a:spcBef>
                <a:spcPts val="600"/>
              </a:spcBef>
              <a:buFont typeface="Arial" panose="020B0604020202020204" pitchFamily="34" charset="0"/>
              <a:buChar char="•"/>
            </a:pPr>
            <a:r>
              <a:rPr lang="en-US" sz="2800" dirty="0">
                <a:latin typeface="Arial" pitchFamily="34" charset="0"/>
                <a:cs typeface="Arial" pitchFamily="34" charset="0"/>
              </a:rPr>
              <a:t>Before modeling further, </a:t>
            </a:r>
            <a:r>
              <a:rPr lang="en-US" sz="2800" b="1" i="1" dirty="0">
                <a:latin typeface="Arial" pitchFamily="34" charset="0"/>
                <a:cs typeface="Arial" pitchFamily="34" charset="0"/>
              </a:rPr>
              <a:t>check for white noise.</a:t>
            </a:r>
          </a:p>
        </p:txBody>
      </p:sp>
    </p:spTree>
    <p:extLst>
      <p:ext uri="{BB962C8B-B14F-4D97-AF65-F5344CB8AC3E}">
        <p14:creationId xmlns:p14="http://schemas.microsoft.com/office/powerpoint/2010/main" val="42764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Text Box 1026"/>
          <p:cNvSpPr txBox="1">
            <a:spLocks noChangeArrowheads="1"/>
          </p:cNvSpPr>
          <p:nvPr/>
        </p:nvSpPr>
        <p:spPr bwMode="auto">
          <a:xfrm>
            <a:off x="457200" y="1066800"/>
            <a:ext cx="3886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noAutofit/>
          </a:bodyPr>
          <a:lstStyle>
            <a:lvl1pPr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eaLnBrk="1" hangingPunct="1">
              <a:spcBef>
                <a:spcPts val="600"/>
              </a:spcBef>
            </a:pPr>
            <a:r>
              <a:rPr lang="en-US" sz="2800" b="1" dirty="0"/>
              <a:t>Tests for white noise:</a:t>
            </a:r>
          </a:p>
        </p:txBody>
      </p:sp>
      <p:graphicFrame>
        <p:nvGraphicFramePr>
          <p:cNvPr id="123908" name="Object 1028"/>
          <p:cNvGraphicFramePr>
            <a:graphicFrameLocks noChangeAspect="1"/>
          </p:cNvGraphicFramePr>
          <p:nvPr>
            <p:extLst>
              <p:ext uri="{D42A27DB-BD31-4B8C-83A1-F6EECF244321}">
                <p14:modId xmlns:p14="http://schemas.microsoft.com/office/powerpoint/2010/main" val="328379249"/>
              </p:ext>
            </p:extLst>
          </p:nvPr>
        </p:nvGraphicFramePr>
        <p:xfrm>
          <a:off x="4343400" y="1201154"/>
          <a:ext cx="3359515" cy="824032"/>
        </p:xfrm>
        <a:graphic>
          <a:graphicData uri="http://schemas.openxmlformats.org/presentationml/2006/ole">
            <mc:AlternateContent xmlns:mc="http://schemas.openxmlformats.org/markup-compatibility/2006">
              <mc:Choice xmlns:v="urn:schemas-microsoft-com:vml" Requires="v">
                <p:oleObj spid="_x0000_s14655" name="Equation" r:id="rId4" imgW="4038600" imgH="914400" progId="Equation.DSMT4">
                  <p:embed/>
                </p:oleObj>
              </mc:Choice>
              <mc:Fallback>
                <p:oleObj name="Equation" r:id="rId4" imgW="4038600" imgH="914400" progId="Equation.DSMT4">
                  <p:embed/>
                  <p:pic>
                    <p:nvPicPr>
                      <p:cNvPr id="123908" name="Object 10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1201154"/>
                        <a:ext cx="3359515" cy="824032"/>
                      </a:xfrm>
                      <a:prstGeom prst="rect">
                        <a:avLst/>
                      </a:prstGeom>
                      <a:noFill/>
                      <a:ln>
                        <a:noFill/>
                      </a:ln>
                      <a:effectLst/>
                      <a:extLst/>
                    </p:spPr>
                  </p:pic>
                </p:oleObj>
              </mc:Fallback>
            </mc:AlternateContent>
          </a:graphicData>
        </a:graphic>
      </p:graphicFrame>
      <p:pic>
        <p:nvPicPr>
          <p:cNvPr id="3220492" name="Picture 1036" descr="tmp"/>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556599" y="2881421"/>
            <a:ext cx="6506851" cy="216376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830500" y="2834603"/>
            <a:ext cx="914400" cy="523220"/>
          </a:xfrm>
          <a:prstGeom prst="rect">
            <a:avLst/>
          </a:prstGeom>
          <a:noFill/>
        </p:spPr>
        <p:txBody>
          <a:bodyPr wrap="square" rtlCol="0">
            <a:noAutofit/>
          </a:bodyPr>
          <a:lstStyle/>
          <a:p>
            <a:pPr>
              <a:spcBef>
                <a:spcPts val="600"/>
              </a:spcBef>
            </a:pPr>
            <a:r>
              <a:rPr lang="en-US" sz="2800" i="1" dirty="0">
                <a:latin typeface="Times New Roman" panose="02020603050405020304" pitchFamily="18" charset="0"/>
                <a:cs typeface="Times New Roman" panose="02020603050405020304" pitchFamily="18" charset="0"/>
              </a:rPr>
              <a:t>k </a:t>
            </a:r>
            <a:r>
              <a:rPr lang="en-US" sz="2800" dirty="0">
                <a:latin typeface="Times New Roman" panose="02020603050405020304" pitchFamily="18" charset="0"/>
                <a:cs typeface="Times New Roman" panose="02020603050405020304" pitchFamily="18" charset="0"/>
              </a:rPr>
              <a:t>&gt; 0</a:t>
            </a:r>
            <a:endParaRPr lang="en-US" sz="2800" dirty="0">
              <a:latin typeface="Courier New" panose="02070309020205020404" pitchFamily="49" charset="0"/>
              <a:cs typeface="Courier New" panose="02070309020205020404" pitchFamily="49" charset="0"/>
            </a:endParaRPr>
          </a:p>
        </p:txBody>
      </p:sp>
      <p:pic>
        <p:nvPicPr>
          <p:cNvPr id="9" name="Picture 1037" descr="tmp"/>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56599" y="2282121"/>
            <a:ext cx="5144776" cy="40084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56918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204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Text Box 1026"/>
          <p:cNvSpPr txBox="1">
            <a:spLocks noChangeArrowheads="1"/>
          </p:cNvSpPr>
          <p:nvPr/>
        </p:nvSpPr>
        <p:spPr bwMode="auto">
          <a:xfrm>
            <a:off x="457200" y="1066800"/>
            <a:ext cx="3810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noAutofit/>
          </a:bodyPr>
          <a:lstStyle>
            <a:lvl1pPr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eaLnBrk="1" hangingPunct="1">
              <a:spcBef>
                <a:spcPts val="600"/>
              </a:spcBef>
            </a:pPr>
            <a:r>
              <a:rPr lang="en-US" sz="2800" b="1" dirty="0"/>
              <a:t>Test the hypotheses:</a:t>
            </a:r>
          </a:p>
        </p:txBody>
      </p:sp>
      <p:sp>
        <p:nvSpPr>
          <p:cNvPr id="3221509" name="Text Box 1029"/>
          <p:cNvSpPr txBox="1">
            <a:spLocks noChangeArrowheads="1"/>
          </p:cNvSpPr>
          <p:nvPr/>
        </p:nvSpPr>
        <p:spPr bwMode="auto">
          <a:xfrm>
            <a:off x="457200" y="2830214"/>
            <a:ext cx="17584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oAutofit/>
          </a:bodyPr>
          <a:lstStyle>
            <a:lvl1pPr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eaLnBrk="1" hangingPunct="1">
              <a:spcBef>
                <a:spcPts val="600"/>
              </a:spcBef>
            </a:pPr>
            <a:r>
              <a:rPr lang="en-US" sz="2800" b="1" dirty="0"/>
              <a:t>Notes:</a:t>
            </a:r>
          </a:p>
        </p:txBody>
      </p:sp>
      <p:sp>
        <p:nvSpPr>
          <p:cNvPr id="3221510" name="Text Box 1030"/>
          <p:cNvSpPr txBox="1">
            <a:spLocks noChangeArrowheads="1"/>
          </p:cNvSpPr>
          <p:nvPr/>
        </p:nvSpPr>
        <p:spPr bwMode="auto">
          <a:xfrm>
            <a:off x="457200" y="3353434"/>
            <a:ext cx="8077199" cy="2174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noAutofit/>
          </a:bodyPr>
          <a:lstStyle>
            <a:lvl1pPr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marL="342900" indent="-342900" eaLnBrk="1" hangingPunct="1">
              <a:spcBef>
                <a:spcPts val="600"/>
              </a:spcBef>
              <a:buFont typeface="Arial" panose="020B0604020202020204" pitchFamily="34" charset="0"/>
              <a:buChar char="•"/>
            </a:pPr>
            <a:r>
              <a:rPr lang="en-US" sz="2400" dirty="0"/>
              <a:t>5% applies separately for each </a:t>
            </a:r>
            <a:r>
              <a:rPr lang="en-US" sz="2400" i="1" dirty="0">
                <a:latin typeface="Times New Roman" pitchFamily="18" charset="0"/>
                <a:cs typeface="Times New Roman" pitchFamily="18" charset="0"/>
              </a:rPr>
              <a:t>k </a:t>
            </a:r>
            <a:r>
              <a:rPr lang="en-US" sz="2400" dirty="0"/>
              <a:t>and so approximately 5% of the sample autocorrelations may be outside the limits when data are white noise.</a:t>
            </a:r>
          </a:p>
          <a:p>
            <a:pPr marL="342900" indent="-342900" eaLnBrk="1" hangingPunct="1">
              <a:spcBef>
                <a:spcPts val="600"/>
              </a:spcBef>
              <a:buFont typeface="Arial" panose="020B0604020202020204" pitchFamily="34" charset="0"/>
              <a:buChar char="•"/>
            </a:pPr>
            <a:r>
              <a:rPr lang="en-US" sz="2400" dirty="0"/>
              <a:t>If these occurrences are for small lags, continue modeling.</a:t>
            </a:r>
          </a:p>
        </p:txBody>
      </p:sp>
      <p:pic>
        <p:nvPicPr>
          <p:cNvPr id="124934" name="Picture 1034" descr="tmp"/>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237300" y="1149471"/>
            <a:ext cx="1557043" cy="90316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21517" name="Picture 1037" descr="tmp"/>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38225" y="2193697"/>
            <a:ext cx="4956143" cy="5776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74158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215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215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2215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215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150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82462" y="457202"/>
            <a:ext cx="2579077" cy="584775"/>
          </a:xfrm>
          <a:prstGeom prst="rect">
            <a:avLst/>
          </a:prstGeom>
          <a:noFill/>
        </p:spPr>
        <p:txBody>
          <a:bodyPr wrap="square" rtlCol="0">
            <a:noAutofit/>
          </a:bodyPr>
          <a:lstStyle/>
          <a:p>
            <a:pPr>
              <a:spcBef>
                <a:spcPts val="600"/>
              </a:spcBef>
            </a:pPr>
            <a:r>
              <a:rPr lang="en-US" sz="3200" b="1" dirty="0">
                <a:solidFill>
                  <a:srgbClr val="FF0000"/>
                </a:solidFill>
                <a:latin typeface="Arial" pitchFamily="34" charset="0"/>
                <a:cs typeface="Arial" pitchFamily="34" charset="0"/>
              </a:rPr>
              <a:t>White Noise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3444" y="1371713"/>
            <a:ext cx="3444240" cy="2286000"/>
          </a:xfrm>
          <a:prstGeom prst="rect">
            <a:avLst/>
          </a:prstGeom>
        </p:spPr>
      </p:pic>
      <p:pic>
        <p:nvPicPr>
          <p:cNvPr id="5" name="Picture 4"/>
          <p:cNvPicPr>
            <a:picLocks noChangeAspect="1"/>
          </p:cNvPicPr>
          <p:nvPr/>
        </p:nvPicPr>
        <p:blipFill rotWithShape="1">
          <a:blip r:embed="rId4"/>
          <a:srcRect r="51111" b="55440"/>
          <a:stretch/>
        </p:blipFill>
        <p:spPr>
          <a:xfrm>
            <a:off x="685800" y="1428724"/>
            <a:ext cx="3352800" cy="2252300"/>
          </a:xfrm>
          <a:prstGeom prst="rect">
            <a:avLst/>
          </a:prstGeom>
        </p:spPr>
      </p:pic>
      <p:pic>
        <p:nvPicPr>
          <p:cNvPr id="10" name="Picture 9"/>
          <p:cNvPicPr>
            <a:picLocks noChangeAspect="1"/>
          </p:cNvPicPr>
          <p:nvPr/>
        </p:nvPicPr>
        <p:blipFill rotWithShape="1">
          <a:blip r:embed="rId4"/>
          <a:srcRect l="53333" t="1" r="-2222" b="55552"/>
          <a:stretch/>
        </p:blipFill>
        <p:spPr>
          <a:xfrm>
            <a:off x="921398" y="4122276"/>
            <a:ext cx="3352800" cy="2246625"/>
          </a:xfrm>
          <a:prstGeom prst="rect">
            <a:avLst/>
          </a:prstGeom>
        </p:spPr>
      </p:pic>
      <p:pic>
        <p:nvPicPr>
          <p:cNvPr id="4" name="Picture 3"/>
          <p:cNvPicPr>
            <a:picLocks noChangeAspect="1"/>
          </p:cNvPicPr>
          <p:nvPr/>
        </p:nvPicPr>
        <p:blipFill rotWithShape="1">
          <a:blip r:embed="rId5"/>
          <a:srcRect l="51553" b="55759"/>
          <a:stretch/>
        </p:blipFill>
        <p:spPr>
          <a:xfrm>
            <a:off x="4343400" y="4114800"/>
            <a:ext cx="3295244" cy="2209800"/>
          </a:xfrm>
          <a:prstGeom prst="rect">
            <a:avLst/>
          </a:prstGeom>
        </p:spPr>
      </p:pic>
      <p:sp>
        <p:nvSpPr>
          <p:cNvPr id="9" name="TextBox 8"/>
          <p:cNvSpPr txBox="1"/>
          <p:nvPr/>
        </p:nvSpPr>
        <p:spPr>
          <a:xfrm>
            <a:off x="1866900" y="1166150"/>
            <a:ext cx="1485900" cy="400110"/>
          </a:xfrm>
          <a:prstGeom prst="rect">
            <a:avLst/>
          </a:prstGeom>
          <a:noFill/>
        </p:spPr>
        <p:txBody>
          <a:bodyPr wrap="square" rtlCol="0">
            <a:noAutofit/>
          </a:bodyPr>
          <a:lstStyle/>
          <a:p>
            <a:pPr>
              <a:spcBef>
                <a:spcPts val="600"/>
              </a:spcBef>
            </a:pPr>
            <a:r>
              <a:rPr lang="en-US" sz="2000" dirty="0">
                <a:latin typeface="Arial" pitchFamily="34" charset="0"/>
                <a:cs typeface="Arial" pitchFamily="34" charset="0"/>
              </a:rPr>
              <a:t>Realization</a:t>
            </a:r>
          </a:p>
        </p:txBody>
      </p:sp>
      <p:sp>
        <p:nvSpPr>
          <p:cNvPr id="11" name="TextBox 10"/>
          <p:cNvSpPr txBox="1"/>
          <p:nvPr/>
        </p:nvSpPr>
        <p:spPr>
          <a:xfrm>
            <a:off x="4735424" y="1187047"/>
            <a:ext cx="2655976" cy="400110"/>
          </a:xfrm>
          <a:prstGeom prst="rect">
            <a:avLst/>
          </a:prstGeom>
          <a:noFill/>
        </p:spPr>
        <p:txBody>
          <a:bodyPr wrap="square" rtlCol="0">
            <a:noAutofit/>
          </a:bodyPr>
          <a:lstStyle/>
          <a:p>
            <a:pPr>
              <a:spcBef>
                <a:spcPts val="600"/>
              </a:spcBef>
            </a:pPr>
            <a:r>
              <a:rPr lang="en-US" sz="2000" dirty="0">
                <a:latin typeface="Arial" pitchFamily="34" charset="0"/>
                <a:cs typeface="Arial" pitchFamily="34" charset="0"/>
              </a:rPr>
              <a:t>True autocorrelations</a:t>
            </a:r>
          </a:p>
        </p:txBody>
      </p:sp>
      <p:sp>
        <p:nvSpPr>
          <p:cNvPr id="12" name="TextBox 11"/>
          <p:cNvSpPr txBox="1"/>
          <p:nvPr/>
        </p:nvSpPr>
        <p:spPr>
          <a:xfrm>
            <a:off x="1066800" y="3867090"/>
            <a:ext cx="2971800" cy="400110"/>
          </a:xfrm>
          <a:prstGeom prst="rect">
            <a:avLst/>
          </a:prstGeom>
          <a:noFill/>
        </p:spPr>
        <p:txBody>
          <a:bodyPr wrap="square" rtlCol="0">
            <a:noAutofit/>
          </a:bodyPr>
          <a:lstStyle/>
          <a:p>
            <a:pPr>
              <a:spcBef>
                <a:spcPts val="600"/>
              </a:spcBef>
            </a:pPr>
            <a:r>
              <a:rPr lang="en-US" sz="2000" dirty="0">
                <a:latin typeface="Arial" pitchFamily="34" charset="0"/>
                <a:cs typeface="Arial" pitchFamily="34" charset="0"/>
              </a:rPr>
              <a:t>Sample autocorrelations</a:t>
            </a:r>
          </a:p>
        </p:txBody>
      </p:sp>
      <p:sp>
        <p:nvSpPr>
          <p:cNvPr id="13" name="TextBox 12"/>
          <p:cNvSpPr txBox="1"/>
          <p:nvPr/>
        </p:nvSpPr>
        <p:spPr>
          <a:xfrm>
            <a:off x="5943600" y="3535645"/>
            <a:ext cx="838200" cy="353943"/>
          </a:xfrm>
          <a:prstGeom prst="rect">
            <a:avLst/>
          </a:prstGeom>
          <a:noFill/>
        </p:spPr>
        <p:txBody>
          <a:bodyPr wrap="square" rtlCol="0">
            <a:noAutofit/>
          </a:bodyPr>
          <a:lstStyle/>
          <a:p>
            <a:pPr>
              <a:spcBef>
                <a:spcPts val="600"/>
              </a:spcBef>
            </a:pPr>
            <a:r>
              <a:rPr lang="en-US" sz="1700" dirty="0">
                <a:latin typeface="Calibri" panose="020F0502020204030204" pitchFamily="34" charset="0"/>
                <a:cs typeface="Arial" pitchFamily="34" charset="0"/>
              </a:rPr>
              <a:t>Lag</a:t>
            </a:r>
          </a:p>
        </p:txBody>
      </p:sp>
      <p:sp>
        <p:nvSpPr>
          <p:cNvPr id="14" name="TextBox 13"/>
          <p:cNvSpPr txBox="1"/>
          <p:nvPr/>
        </p:nvSpPr>
        <p:spPr>
          <a:xfrm>
            <a:off x="4648200" y="3867090"/>
            <a:ext cx="3017114" cy="400110"/>
          </a:xfrm>
          <a:prstGeom prst="rect">
            <a:avLst/>
          </a:prstGeom>
          <a:noFill/>
        </p:spPr>
        <p:txBody>
          <a:bodyPr wrap="square" rtlCol="0">
            <a:noAutofit/>
          </a:bodyPr>
          <a:lstStyle/>
          <a:p>
            <a:pPr>
              <a:spcBef>
                <a:spcPts val="600"/>
              </a:spcBef>
            </a:pPr>
            <a:r>
              <a:rPr lang="en-US" sz="2000" dirty="0">
                <a:latin typeface="Arial" pitchFamily="34" charset="0"/>
                <a:cs typeface="Arial" pitchFamily="34" charset="0"/>
              </a:rPr>
              <a:t>Sample autocorrelations</a:t>
            </a:r>
          </a:p>
        </p:txBody>
      </p:sp>
      <p:cxnSp>
        <p:nvCxnSpPr>
          <p:cNvPr id="15" name="Straight Arrow Connector 14"/>
          <p:cNvCxnSpPr>
            <a:cxnSpLocks/>
          </p:cNvCxnSpPr>
          <p:nvPr/>
        </p:nvCxnSpPr>
        <p:spPr>
          <a:xfrm flipH="1">
            <a:off x="6521824" y="4542952"/>
            <a:ext cx="1326776" cy="45935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6617970" y="5281376"/>
            <a:ext cx="1230630" cy="2812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848600" y="4445727"/>
            <a:ext cx="838200" cy="1200329"/>
          </a:xfrm>
          <a:prstGeom prst="rect">
            <a:avLst/>
          </a:prstGeom>
          <a:noFill/>
          <a:ln w="19050">
            <a:solidFill>
              <a:srgbClr val="FF0000"/>
            </a:solidFill>
          </a:ln>
        </p:spPr>
        <p:txBody>
          <a:bodyPr wrap="square" rtlCol="0">
            <a:noAutofit/>
          </a:bodyPr>
          <a:lstStyle/>
          <a:p>
            <a:pPr>
              <a:spcBef>
                <a:spcPts val="600"/>
              </a:spcBef>
            </a:pPr>
            <a:r>
              <a:rPr lang="en-US" sz="2400" dirty="0">
                <a:latin typeface="Arial" pitchFamily="34" charset="0"/>
                <a:cs typeface="Arial" pitchFamily="34" charset="0"/>
              </a:rPr>
              <a:t>95% limit lines</a:t>
            </a:r>
          </a:p>
        </p:txBody>
      </p:sp>
    </p:spTree>
    <p:extLst>
      <p:ext uri="{BB962C8B-B14F-4D97-AF65-F5344CB8AC3E}">
        <p14:creationId xmlns:p14="http://schemas.microsoft.com/office/powerpoint/2010/main" val="298017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2596366"/>
            <a:ext cx="8229600" cy="1031051"/>
          </a:xfrm>
          <a:prstGeom prst="rect">
            <a:avLst/>
          </a:prstGeom>
          <a:noFill/>
        </p:spPr>
        <p:txBody>
          <a:bodyPr wrap="square" rtlCol="0">
            <a:noAutofit/>
          </a:bodyPr>
          <a:lstStyle/>
          <a:p>
            <a:pPr>
              <a:spcBef>
                <a:spcPts val="600"/>
              </a:spcBef>
            </a:pPr>
            <a:r>
              <a:rPr lang="en-US" sz="2800" dirty="0">
                <a:latin typeface="Arial" pitchFamily="34" charset="0"/>
                <a:cs typeface="Arial" pitchFamily="34" charset="0"/>
              </a:rPr>
              <a:t>In this case, we need to estimate:</a:t>
            </a:r>
          </a:p>
          <a:p>
            <a:pPr marL="342900" indent="-342900">
              <a:spcBef>
                <a:spcPts val="600"/>
              </a:spcBef>
              <a:buFont typeface="Arial" panose="020B0604020202020204" pitchFamily="34" charset="0"/>
              <a:buChar char="•"/>
            </a:pPr>
            <a:r>
              <a:rPr lang="en-US" sz="2800" i="1" dirty="0">
                <a:latin typeface="Times New Roman" panose="02020603050405020304" pitchFamily="18" charset="0"/>
                <a:cs typeface="Times New Roman" panose="02020603050405020304" pitchFamily="18" charset="0"/>
              </a:rPr>
              <a:t>  p</a:t>
            </a:r>
            <a:r>
              <a:rPr lang="en-US" sz="2800" dirty="0">
                <a:latin typeface="Arial" pitchFamily="34" charset="0"/>
                <a:cs typeface="Arial" pitchFamily="34" charset="0"/>
              </a:rPr>
              <a:t> and </a:t>
            </a:r>
            <a:r>
              <a:rPr lang="en-US" sz="2800" i="1" dirty="0">
                <a:latin typeface="Times New Roman" panose="02020603050405020304" pitchFamily="18" charset="0"/>
                <a:cs typeface="Times New Roman" panose="02020603050405020304" pitchFamily="18" charset="0"/>
              </a:rPr>
              <a:t>q</a:t>
            </a:r>
          </a:p>
        </p:txBody>
      </p:sp>
      <p:sp>
        <p:nvSpPr>
          <p:cNvPr id="2921479" name="Text Box 7"/>
          <p:cNvSpPr txBox="1">
            <a:spLocks noChangeArrowheads="1"/>
          </p:cNvSpPr>
          <p:nvPr/>
        </p:nvSpPr>
        <p:spPr bwMode="auto">
          <a:xfrm>
            <a:off x="2133600" y="3101724"/>
            <a:ext cx="51522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noAutofit/>
          </a:bodyPr>
          <a:lstStyle>
            <a:lvl1pPr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eaLnBrk="1" hangingPunct="1">
              <a:spcBef>
                <a:spcPts val="600"/>
              </a:spcBef>
            </a:pPr>
            <a:r>
              <a:rPr lang="en-US" sz="2800" dirty="0"/>
              <a:t>—</a:t>
            </a:r>
            <a:r>
              <a:rPr lang="en-US" sz="2800" i="1" dirty="0"/>
              <a:t>called model identification</a:t>
            </a:r>
          </a:p>
        </p:txBody>
      </p:sp>
      <p:sp>
        <p:nvSpPr>
          <p:cNvPr id="14" name="TextBox 4"/>
          <p:cNvSpPr txBox="1">
            <a:spLocks noChangeArrowheads="1"/>
          </p:cNvSpPr>
          <p:nvPr/>
        </p:nvSpPr>
        <p:spPr bwMode="auto">
          <a:xfrm>
            <a:off x="457200" y="1445558"/>
            <a:ext cx="82296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eaLnBrk="1" hangingPunct="1">
              <a:spcBef>
                <a:spcPts val="600"/>
              </a:spcBef>
            </a:pPr>
            <a:r>
              <a:rPr lang="en-US" sz="2800" dirty="0">
                <a:cs typeface="Arial" charset="0"/>
              </a:rPr>
              <a:t>Suppose that we have decided to fit a </a:t>
            </a:r>
            <a:r>
              <a:rPr lang="en-US" sz="2800" b="1" i="1" dirty="0">
                <a:solidFill>
                  <a:srgbClr val="FF0000"/>
                </a:solidFill>
                <a:cs typeface="Arial" charset="0"/>
              </a:rPr>
              <a:t>stationary ARMA(p,q) model </a:t>
            </a:r>
            <a:r>
              <a:rPr lang="en-US" sz="2800" dirty="0">
                <a:cs typeface="Arial" charset="0"/>
              </a:rPr>
              <a:t>to the data </a:t>
            </a:r>
            <a:r>
              <a:rPr lang="en-US" sz="2800" i="1"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 </a:t>
            </a:r>
            <a:r>
              <a:rPr lang="en-US" sz="2800" i="1" dirty="0">
                <a:latin typeface="Times New Roman" panose="02020603050405020304" pitchFamily="18" charset="0"/>
                <a:cs typeface="Times New Roman" panose="02020603050405020304" pitchFamily="18" charset="0"/>
              </a:rPr>
              <a:t>X</a:t>
            </a:r>
            <a:r>
              <a:rPr lang="en-US" sz="2800" i="1" baseline="-25000" dirty="0">
                <a:latin typeface="Times New Roman" panose="02020603050405020304" pitchFamily="18" charset="0"/>
                <a:cs typeface="Times New Roman" panose="02020603050405020304" pitchFamily="18" charset="0"/>
              </a:rPr>
              <a:t>n</a:t>
            </a:r>
            <a:r>
              <a:rPr lang="en-US" sz="2800" i="1" dirty="0">
                <a:latin typeface="Times New Roman" panose="02020603050405020304" pitchFamily="18" charset="0"/>
                <a:cs typeface="Times New Roman" panose="02020603050405020304" pitchFamily="18" charset="0"/>
              </a:rPr>
              <a:t>.</a:t>
            </a:r>
            <a:endParaRPr lang="en-US" sz="2800" dirty="0">
              <a:cs typeface="Arial"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80" y="3635781"/>
            <a:ext cx="2522364" cy="4963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179" y="4201508"/>
            <a:ext cx="2433979" cy="49631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180" y="4767234"/>
            <a:ext cx="1271380" cy="543906"/>
          </a:xfrm>
          <a:prstGeom prst="rect">
            <a:avLst/>
          </a:prstGeom>
        </p:spPr>
      </p:pic>
      <p:sp>
        <p:nvSpPr>
          <p:cNvPr id="4" name="Right Brace 3">
            <a:extLst>
              <a:ext uri="{FF2B5EF4-FFF2-40B4-BE49-F238E27FC236}">
                <a16:creationId xmlns:a16="http://schemas.microsoft.com/office/drawing/2014/main" id="{5E3D391C-597D-B847-8680-0D11D1BE5F02}"/>
              </a:ext>
            </a:extLst>
          </p:cNvPr>
          <p:cNvSpPr/>
          <p:nvPr/>
        </p:nvSpPr>
        <p:spPr>
          <a:xfrm>
            <a:off x="3347974" y="3635780"/>
            <a:ext cx="381000" cy="174393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lIns="274320" rtlCol="0" anchor="ctr">
            <a:noAutofit/>
          </a:bodyPr>
          <a:lstStyle/>
          <a:p>
            <a:pPr algn="ctr">
              <a:spcBef>
                <a:spcPts val="600"/>
              </a:spcBef>
            </a:pPr>
            <a:endParaRPr lang="en-US" dirty="0"/>
          </a:p>
        </p:txBody>
      </p:sp>
      <p:sp>
        <p:nvSpPr>
          <p:cNvPr id="13" name="Text Box 7">
            <a:extLst>
              <a:ext uri="{FF2B5EF4-FFF2-40B4-BE49-F238E27FC236}">
                <a16:creationId xmlns:a16="http://schemas.microsoft.com/office/drawing/2014/main" id="{B1555BD3-8BEE-204D-8772-E0ABC2F8168B}"/>
              </a:ext>
            </a:extLst>
          </p:cNvPr>
          <p:cNvSpPr txBox="1">
            <a:spLocks noChangeArrowheads="1"/>
          </p:cNvSpPr>
          <p:nvPr/>
        </p:nvSpPr>
        <p:spPr bwMode="auto">
          <a:xfrm>
            <a:off x="3707440" y="4193560"/>
            <a:ext cx="49412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noAutofit/>
          </a:bodyPr>
          <a:lstStyle>
            <a:lvl1pPr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eaLnBrk="1" hangingPunct="1">
              <a:spcBef>
                <a:spcPts val="600"/>
              </a:spcBef>
            </a:pPr>
            <a:r>
              <a:rPr lang="en-US" sz="2800" i="1" dirty="0"/>
              <a:t> called parameter estimation</a:t>
            </a:r>
          </a:p>
        </p:txBody>
      </p:sp>
      <p:sp>
        <p:nvSpPr>
          <p:cNvPr id="12" name="TextBox 11"/>
          <p:cNvSpPr txBox="1"/>
          <p:nvPr/>
        </p:nvSpPr>
        <p:spPr>
          <a:xfrm>
            <a:off x="737530" y="482025"/>
            <a:ext cx="7668941" cy="584775"/>
          </a:xfrm>
          <a:prstGeom prst="rect">
            <a:avLst/>
          </a:prstGeom>
          <a:noFill/>
          <a:ln w="38100">
            <a:solidFill>
              <a:srgbClr val="FF0000"/>
            </a:solidFill>
          </a:ln>
        </p:spPr>
        <p:txBody>
          <a:bodyPr wrap="square" rtlCol="0">
            <a:spAutoFit/>
          </a:bodyPr>
          <a:lstStyle/>
          <a:p>
            <a:r>
              <a:rPr lang="en-US" sz="3200" b="1" dirty="0">
                <a:latin typeface="Arial" pitchFamily="34" charset="0"/>
                <a:cs typeface="Arial" pitchFamily="34" charset="0"/>
              </a:rPr>
              <a:t> First – We consider stationary models</a:t>
            </a:r>
          </a:p>
        </p:txBody>
      </p:sp>
    </p:spTree>
    <p:extLst>
      <p:ext uri="{BB962C8B-B14F-4D97-AF65-F5344CB8AC3E}">
        <p14:creationId xmlns:p14="http://schemas.microsoft.com/office/powerpoint/2010/main" val="21882936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214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P spid="2921479" grpId="0"/>
      <p:bldP spid="14" grpId="0"/>
      <p:bldP spid="4" grpId="0" animBg="1"/>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4823" r="1" b="55556"/>
          <a:stretch/>
        </p:blipFill>
        <p:spPr>
          <a:xfrm>
            <a:off x="513893" y="1120760"/>
            <a:ext cx="4128800" cy="2064400"/>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489895020"/>
              </p:ext>
            </p:extLst>
          </p:nvPr>
        </p:nvGraphicFramePr>
        <p:xfrm>
          <a:off x="1454150" y="430442"/>
          <a:ext cx="1689100" cy="342900"/>
        </p:xfrm>
        <a:graphic>
          <a:graphicData uri="http://schemas.openxmlformats.org/presentationml/2006/ole">
            <mc:AlternateContent xmlns:mc="http://schemas.openxmlformats.org/markup-compatibility/2006">
              <mc:Choice xmlns:v="urn:schemas-microsoft-com:vml" Requires="v">
                <p:oleObj spid="_x0000_s15994" name="Equation" r:id="rId4" imgW="1688760" imgH="342720" progId="Equation.DSMT4">
                  <p:embed/>
                </p:oleObj>
              </mc:Choice>
              <mc:Fallback>
                <p:oleObj name="Equation" r:id="rId4" imgW="1688760" imgH="342720" progId="Equation.DSMT4">
                  <p:embed/>
                  <p:pic>
                    <p:nvPicPr>
                      <p:cNvPr id="6" name="Object 5"/>
                      <p:cNvPicPr/>
                      <p:nvPr/>
                    </p:nvPicPr>
                    <p:blipFill>
                      <a:blip r:embed="rId5"/>
                      <a:stretch>
                        <a:fillRect/>
                      </a:stretch>
                    </p:blipFill>
                    <p:spPr>
                      <a:xfrm>
                        <a:off x="1454150" y="430442"/>
                        <a:ext cx="1689100" cy="342900"/>
                      </a:xfrm>
                      <a:prstGeom prst="rect">
                        <a:avLst/>
                      </a:prstGeom>
                      <a:ln w="28575">
                        <a:solidFill>
                          <a:srgbClr val="FF0000"/>
                        </a:solidFill>
                      </a:ln>
                    </p:spPr>
                  </p:pic>
                </p:oleObj>
              </mc:Fallback>
            </mc:AlternateContent>
          </a:graphicData>
        </a:graphic>
      </p:graphicFrame>
      <p:pic>
        <p:nvPicPr>
          <p:cNvPr id="7" name="Picture 6"/>
          <p:cNvPicPr>
            <a:picLocks noChangeAspect="1"/>
          </p:cNvPicPr>
          <p:nvPr/>
        </p:nvPicPr>
        <p:blipFill rotWithShape="1">
          <a:blip r:embed="rId6"/>
          <a:srcRect b="55556"/>
          <a:stretch/>
        </p:blipFill>
        <p:spPr>
          <a:xfrm>
            <a:off x="228601" y="4170680"/>
            <a:ext cx="4414092" cy="2209800"/>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704184961"/>
              </p:ext>
            </p:extLst>
          </p:nvPr>
        </p:nvGraphicFramePr>
        <p:xfrm>
          <a:off x="1016000" y="3352800"/>
          <a:ext cx="2565400" cy="406400"/>
        </p:xfrm>
        <a:graphic>
          <a:graphicData uri="http://schemas.openxmlformats.org/presentationml/2006/ole">
            <mc:AlternateContent xmlns:mc="http://schemas.openxmlformats.org/markup-compatibility/2006">
              <mc:Choice xmlns:v="urn:schemas-microsoft-com:vml" Requires="v">
                <p:oleObj spid="_x0000_s15995" name="Equation" r:id="rId7" imgW="2565360" imgH="406080" progId="Equation.DSMT4">
                  <p:embed/>
                </p:oleObj>
              </mc:Choice>
              <mc:Fallback>
                <p:oleObj name="Equation" r:id="rId7" imgW="2565360" imgH="406080" progId="Equation.DSMT4">
                  <p:embed/>
                  <p:pic>
                    <p:nvPicPr>
                      <p:cNvPr id="8" name="Object 7"/>
                      <p:cNvPicPr/>
                      <p:nvPr/>
                    </p:nvPicPr>
                    <p:blipFill>
                      <a:blip r:embed="rId8"/>
                      <a:stretch>
                        <a:fillRect/>
                      </a:stretch>
                    </p:blipFill>
                    <p:spPr>
                      <a:xfrm>
                        <a:off x="1016000" y="3352800"/>
                        <a:ext cx="2565400" cy="406400"/>
                      </a:xfrm>
                      <a:prstGeom prst="rect">
                        <a:avLst/>
                      </a:prstGeom>
                      <a:ln w="28575">
                        <a:solidFill>
                          <a:srgbClr val="FF0000"/>
                        </a:solidFill>
                      </a:ln>
                    </p:spPr>
                  </p:pic>
                </p:oleObj>
              </mc:Fallback>
            </mc:AlternateContent>
          </a:graphicData>
        </a:graphic>
      </p:graphicFrame>
      <p:sp>
        <p:nvSpPr>
          <p:cNvPr id="9" name="TextBox 8"/>
          <p:cNvSpPr txBox="1"/>
          <p:nvPr/>
        </p:nvSpPr>
        <p:spPr>
          <a:xfrm>
            <a:off x="919480" y="938872"/>
            <a:ext cx="1447800" cy="369332"/>
          </a:xfrm>
          <a:prstGeom prst="rect">
            <a:avLst/>
          </a:prstGeom>
          <a:noFill/>
        </p:spPr>
        <p:txBody>
          <a:bodyPr wrap="square" rtlCol="0">
            <a:noAutofit/>
          </a:bodyPr>
          <a:lstStyle/>
          <a:p>
            <a:pPr>
              <a:spcBef>
                <a:spcPts val="600"/>
              </a:spcBef>
            </a:pPr>
            <a:r>
              <a:rPr lang="en-US" sz="1600" dirty="0">
                <a:latin typeface="Arial" pitchFamily="34" charset="0"/>
                <a:cs typeface="Arial" pitchFamily="34" charset="0"/>
              </a:rPr>
              <a:t>Realization</a:t>
            </a:r>
          </a:p>
        </p:txBody>
      </p:sp>
      <p:sp>
        <p:nvSpPr>
          <p:cNvPr id="10" name="TextBox 9"/>
          <p:cNvSpPr txBox="1"/>
          <p:nvPr/>
        </p:nvSpPr>
        <p:spPr>
          <a:xfrm>
            <a:off x="764296" y="3996099"/>
            <a:ext cx="1447800" cy="369332"/>
          </a:xfrm>
          <a:prstGeom prst="rect">
            <a:avLst/>
          </a:prstGeom>
          <a:noFill/>
        </p:spPr>
        <p:txBody>
          <a:bodyPr wrap="square" rtlCol="0">
            <a:noAutofit/>
          </a:bodyPr>
          <a:lstStyle/>
          <a:p>
            <a:pPr>
              <a:spcBef>
                <a:spcPts val="600"/>
              </a:spcBef>
            </a:pPr>
            <a:r>
              <a:rPr lang="en-US" sz="1600" dirty="0">
                <a:latin typeface="Arial" pitchFamily="34" charset="0"/>
                <a:cs typeface="Arial" pitchFamily="34" charset="0"/>
              </a:rPr>
              <a:t>Realization</a:t>
            </a:r>
          </a:p>
        </p:txBody>
      </p:sp>
      <p:sp>
        <p:nvSpPr>
          <p:cNvPr id="11" name="TextBox 10"/>
          <p:cNvSpPr txBox="1"/>
          <p:nvPr/>
        </p:nvSpPr>
        <p:spPr>
          <a:xfrm>
            <a:off x="2697480" y="690880"/>
            <a:ext cx="1871950" cy="503984"/>
          </a:xfrm>
          <a:prstGeom prst="rect">
            <a:avLst/>
          </a:prstGeom>
          <a:noFill/>
        </p:spPr>
        <p:txBody>
          <a:bodyPr wrap="square" rtlCol="0">
            <a:noAutofit/>
          </a:bodyPr>
          <a:lstStyle/>
          <a:p>
            <a:pPr algn="ctr">
              <a:spcBef>
                <a:spcPts val="600"/>
              </a:spcBef>
            </a:pPr>
            <a:r>
              <a:rPr lang="en-US" sz="1600" dirty="0">
                <a:latin typeface="Arial" pitchFamily="34" charset="0"/>
                <a:cs typeface="Arial" pitchFamily="34" charset="0"/>
              </a:rPr>
              <a:t>Sample </a:t>
            </a:r>
            <a:br>
              <a:rPr lang="en-US" sz="1600" dirty="0">
                <a:latin typeface="Arial" pitchFamily="34" charset="0"/>
                <a:cs typeface="Arial" pitchFamily="34" charset="0"/>
              </a:rPr>
            </a:br>
            <a:r>
              <a:rPr lang="en-US" sz="1600" dirty="0">
                <a:latin typeface="Arial" pitchFamily="34" charset="0"/>
                <a:cs typeface="Arial" pitchFamily="34" charset="0"/>
              </a:rPr>
              <a:t>autocorrelations</a:t>
            </a:r>
          </a:p>
        </p:txBody>
      </p:sp>
      <p:sp>
        <p:nvSpPr>
          <p:cNvPr id="12" name="TextBox 11"/>
          <p:cNvSpPr txBox="1"/>
          <p:nvPr/>
        </p:nvSpPr>
        <p:spPr>
          <a:xfrm>
            <a:off x="2743200" y="3743960"/>
            <a:ext cx="1871950" cy="503984"/>
          </a:xfrm>
          <a:prstGeom prst="rect">
            <a:avLst/>
          </a:prstGeom>
          <a:noFill/>
        </p:spPr>
        <p:txBody>
          <a:bodyPr wrap="square" rtlCol="0">
            <a:noAutofit/>
          </a:bodyPr>
          <a:lstStyle/>
          <a:p>
            <a:pPr algn="ctr">
              <a:spcBef>
                <a:spcPts val="600"/>
              </a:spcBef>
            </a:pPr>
            <a:r>
              <a:rPr lang="en-US" sz="1600" dirty="0">
                <a:latin typeface="Arial" pitchFamily="34" charset="0"/>
                <a:cs typeface="Arial" pitchFamily="34" charset="0"/>
              </a:rPr>
              <a:t>Sample </a:t>
            </a:r>
            <a:br>
              <a:rPr lang="en-US" sz="1600" dirty="0">
                <a:latin typeface="Arial" pitchFamily="34" charset="0"/>
                <a:cs typeface="Arial" pitchFamily="34" charset="0"/>
              </a:rPr>
            </a:br>
            <a:r>
              <a:rPr lang="en-US" sz="1600" dirty="0">
                <a:latin typeface="Arial" pitchFamily="34" charset="0"/>
                <a:cs typeface="Arial" pitchFamily="34" charset="0"/>
              </a:rPr>
              <a:t>autocorrelations</a:t>
            </a:r>
          </a:p>
        </p:txBody>
      </p:sp>
      <p:sp>
        <p:nvSpPr>
          <p:cNvPr id="13" name="TextBox 12"/>
          <p:cNvSpPr txBox="1"/>
          <p:nvPr/>
        </p:nvSpPr>
        <p:spPr>
          <a:xfrm>
            <a:off x="4876800" y="679688"/>
            <a:ext cx="3804213" cy="2905752"/>
          </a:xfrm>
          <a:prstGeom prst="rect">
            <a:avLst/>
          </a:prstGeom>
          <a:noFill/>
        </p:spPr>
        <p:txBody>
          <a:bodyPr wrap="square" rtlCol="0">
            <a:noAutofit/>
          </a:bodyPr>
          <a:lstStyle/>
          <a:p>
            <a:pPr marL="365760" indent="-342900">
              <a:spcBef>
                <a:spcPts val="600"/>
              </a:spcBef>
              <a:buFont typeface="Arial" panose="020B0604020202020204" pitchFamily="34" charset="0"/>
              <a:buChar char="•"/>
            </a:pPr>
            <a:r>
              <a:rPr lang="en-US" dirty="0">
                <a:latin typeface="Arial" pitchFamily="34" charset="0"/>
                <a:cs typeface="Arial" pitchFamily="34" charset="0"/>
              </a:rPr>
              <a:t>Only 2 out of 25 sample autocorrelations lie outside limit lines</a:t>
            </a:r>
          </a:p>
          <a:p>
            <a:pPr marL="365760" indent="-342900">
              <a:spcBef>
                <a:spcPts val="600"/>
              </a:spcBef>
              <a:buFont typeface="Arial" panose="020B0604020202020204" pitchFamily="34" charset="0"/>
              <a:buChar char="•"/>
            </a:pPr>
            <a:r>
              <a:rPr lang="en-US" dirty="0">
                <a:latin typeface="Arial" pitchFamily="34" charset="0"/>
                <a:cs typeface="Arial" pitchFamily="34" charset="0"/>
              </a:rPr>
              <a:t>Sample autocorrelations look correlated</a:t>
            </a:r>
          </a:p>
          <a:p>
            <a:pPr marL="365760" indent="-342900">
              <a:spcBef>
                <a:spcPts val="600"/>
              </a:spcBef>
              <a:buFont typeface="Arial" panose="020B0604020202020204" pitchFamily="34" charset="0"/>
              <a:buChar char="•"/>
            </a:pPr>
            <a:r>
              <a:rPr lang="en-US" dirty="0">
                <a:latin typeface="Arial" pitchFamily="34" charset="0"/>
                <a:cs typeface="Arial" pitchFamily="34" charset="0"/>
              </a:rPr>
              <a:t>Damped exponential pattern at early lags</a:t>
            </a:r>
          </a:p>
          <a:p>
            <a:pPr marL="365760" indent="-342900">
              <a:spcBef>
                <a:spcPts val="600"/>
              </a:spcBef>
              <a:buFont typeface="Arial" panose="020B0604020202020204" pitchFamily="34" charset="0"/>
              <a:buChar char="•"/>
            </a:pPr>
            <a:r>
              <a:rPr lang="en-US" b="1" i="1" dirty="0">
                <a:latin typeface="Arial" pitchFamily="34" charset="0"/>
                <a:cs typeface="Arial" pitchFamily="34" charset="0"/>
              </a:rPr>
              <a:t>Not white noise</a:t>
            </a:r>
          </a:p>
          <a:p>
            <a:pPr marL="365760" indent="-342900">
              <a:spcBef>
                <a:spcPts val="600"/>
              </a:spcBef>
              <a:buFont typeface="Arial" panose="020B0604020202020204" pitchFamily="34" charset="0"/>
              <a:buChar char="•"/>
            </a:pPr>
            <a:r>
              <a:rPr lang="en-US" b="1" i="1" dirty="0">
                <a:latin typeface="Arial" pitchFamily="34" charset="0"/>
                <a:cs typeface="Arial" pitchFamily="34" charset="0"/>
              </a:rPr>
              <a:t>What model?</a:t>
            </a:r>
          </a:p>
        </p:txBody>
      </p:sp>
      <p:sp>
        <p:nvSpPr>
          <p:cNvPr id="14" name="TextBox 13"/>
          <p:cNvSpPr txBox="1"/>
          <p:nvPr/>
        </p:nvSpPr>
        <p:spPr>
          <a:xfrm>
            <a:off x="4876800" y="4043065"/>
            <a:ext cx="3827362" cy="2524327"/>
          </a:xfrm>
          <a:prstGeom prst="rect">
            <a:avLst/>
          </a:prstGeom>
          <a:noFill/>
        </p:spPr>
        <p:txBody>
          <a:bodyPr wrap="square" rtlCol="0">
            <a:noAutofit/>
          </a:bodyPr>
          <a:lstStyle/>
          <a:p>
            <a:pPr marL="365760" indent="-342900">
              <a:spcBef>
                <a:spcPts val="600"/>
              </a:spcBef>
              <a:buFont typeface="Arial" panose="020B0604020202020204" pitchFamily="34" charset="0"/>
              <a:buChar char="•"/>
            </a:pPr>
            <a:r>
              <a:rPr lang="en-US" dirty="0">
                <a:latin typeface="Arial" pitchFamily="34" charset="0"/>
                <a:cs typeface="Arial" pitchFamily="34" charset="0"/>
              </a:rPr>
              <a:t>Only 2 out of 25 sample autocorrelations lie outside limit lines</a:t>
            </a:r>
          </a:p>
          <a:p>
            <a:pPr marL="365760" indent="-342900">
              <a:spcBef>
                <a:spcPts val="600"/>
              </a:spcBef>
              <a:buFont typeface="Arial" panose="020B0604020202020204" pitchFamily="34" charset="0"/>
              <a:buChar char="•"/>
            </a:pPr>
            <a:r>
              <a:rPr lang="en-US" dirty="0">
                <a:latin typeface="Arial" pitchFamily="34" charset="0"/>
                <a:cs typeface="Arial" pitchFamily="34" charset="0"/>
              </a:rPr>
              <a:t>There is a distinct drop in magnitude of sample autocorrelations after lag 2</a:t>
            </a:r>
          </a:p>
          <a:p>
            <a:pPr marL="365760" indent="-342900">
              <a:spcBef>
                <a:spcPts val="600"/>
              </a:spcBef>
              <a:buFont typeface="Arial" panose="020B0604020202020204" pitchFamily="34" charset="0"/>
              <a:buChar char="•"/>
            </a:pPr>
            <a:r>
              <a:rPr lang="en-US" b="1" i="1" dirty="0">
                <a:latin typeface="Arial" pitchFamily="34" charset="0"/>
                <a:cs typeface="Arial" pitchFamily="34" charset="0"/>
              </a:rPr>
              <a:t>Not white noise</a:t>
            </a:r>
          </a:p>
          <a:p>
            <a:pPr marL="365760" indent="-342900">
              <a:spcBef>
                <a:spcPts val="600"/>
              </a:spcBef>
              <a:buFont typeface="Arial" panose="020B0604020202020204" pitchFamily="34" charset="0"/>
              <a:buChar char="•"/>
            </a:pPr>
            <a:r>
              <a:rPr lang="en-US" b="1" i="1" dirty="0">
                <a:latin typeface="Arial" pitchFamily="34" charset="0"/>
                <a:cs typeface="Arial" pitchFamily="34" charset="0"/>
              </a:rPr>
              <a:t>What model?</a:t>
            </a:r>
          </a:p>
        </p:txBody>
      </p:sp>
      <p:sp>
        <p:nvSpPr>
          <p:cNvPr id="15" name="TextBox 14"/>
          <p:cNvSpPr txBox="1"/>
          <p:nvPr/>
        </p:nvSpPr>
        <p:spPr>
          <a:xfrm>
            <a:off x="4876800" y="322160"/>
            <a:ext cx="2209800" cy="366532"/>
          </a:xfrm>
          <a:prstGeom prst="rect">
            <a:avLst/>
          </a:prstGeom>
          <a:noFill/>
        </p:spPr>
        <p:txBody>
          <a:bodyPr wrap="square" rtlCol="0">
            <a:noAutofit/>
          </a:bodyPr>
          <a:lstStyle/>
          <a:p>
            <a:pPr>
              <a:spcBef>
                <a:spcPts val="600"/>
              </a:spcBef>
            </a:pPr>
            <a:r>
              <a:rPr lang="en-US" b="1" dirty="0">
                <a:latin typeface="Arial" pitchFamily="34" charset="0"/>
                <a:cs typeface="Arial" pitchFamily="34" charset="0"/>
              </a:rPr>
              <a:t>Observations</a:t>
            </a:r>
          </a:p>
        </p:txBody>
      </p:sp>
      <p:sp>
        <p:nvSpPr>
          <p:cNvPr id="16" name="TextBox 15"/>
          <p:cNvSpPr txBox="1"/>
          <p:nvPr/>
        </p:nvSpPr>
        <p:spPr>
          <a:xfrm>
            <a:off x="4876800" y="3679000"/>
            <a:ext cx="2209800" cy="366350"/>
          </a:xfrm>
          <a:prstGeom prst="rect">
            <a:avLst/>
          </a:prstGeom>
          <a:noFill/>
        </p:spPr>
        <p:txBody>
          <a:bodyPr wrap="square" rtlCol="0">
            <a:noAutofit/>
          </a:bodyPr>
          <a:lstStyle/>
          <a:p>
            <a:pPr>
              <a:spcBef>
                <a:spcPts val="600"/>
              </a:spcBef>
            </a:pPr>
            <a:r>
              <a:rPr lang="en-US" b="1" dirty="0">
                <a:latin typeface="Arial" pitchFamily="34" charset="0"/>
                <a:cs typeface="Arial" pitchFamily="34" charset="0"/>
              </a:rPr>
              <a:t>Observations</a:t>
            </a:r>
          </a:p>
        </p:txBody>
      </p:sp>
    </p:spTree>
    <p:extLst>
      <p:ext uri="{BB962C8B-B14F-4D97-AF65-F5344CB8AC3E}">
        <p14:creationId xmlns:p14="http://schemas.microsoft.com/office/powerpoint/2010/main" val="179250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fade">
                                      <p:cBhvr>
                                        <p:cTn id="23" dur="500"/>
                                        <p:tgtEl>
                                          <p:spTgt spid="1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xEl>
                                              <p:pRg st="1" end="1"/>
                                            </p:txEl>
                                          </p:spTgt>
                                        </p:tgtEl>
                                        <p:attrNameLst>
                                          <p:attrName>style.visibility</p:attrName>
                                        </p:attrNameLst>
                                      </p:cBhvr>
                                      <p:to>
                                        <p:strVal val="visible"/>
                                      </p:to>
                                    </p:set>
                                    <p:animEffect transition="in" filter="fade">
                                      <p:cBhvr>
                                        <p:cTn id="28" dur="500"/>
                                        <p:tgtEl>
                                          <p:spTgt spid="1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xEl>
                                              <p:pRg st="2" end="2"/>
                                            </p:txEl>
                                          </p:spTgt>
                                        </p:tgtEl>
                                        <p:attrNameLst>
                                          <p:attrName>style.visibility</p:attrName>
                                        </p:attrNameLst>
                                      </p:cBhvr>
                                      <p:to>
                                        <p:strVal val="visible"/>
                                      </p:to>
                                    </p:set>
                                    <p:animEffect transition="in" filter="fade">
                                      <p:cBhvr>
                                        <p:cTn id="33" dur="500"/>
                                        <p:tgtEl>
                                          <p:spTgt spid="1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xEl>
                                              <p:pRg st="3" end="3"/>
                                            </p:txEl>
                                          </p:spTgt>
                                        </p:tgtEl>
                                        <p:attrNameLst>
                                          <p:attrName>style.visibility</p:attrName>
                                        </p:attrNameLst>
                                      </p:cBhvr>
                                      <p:to>
                                        <p:strVal val="visible"/>
                                      </p:to>
                                    </p:set>
                                    <p:animEffect transition="in" filter="fade">
                                      <p:cBhvr>
                                        <p:cTn id="38" dur="500"/>
                                        <p:tgtEl>
                                          <p:spTgt spid="1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xEl>
                                              <p:pRg st="4" end="4"/>
                                            </p:txEl>
                                          </p:spTgt>
                                        </p:tgtEl>
                                        <p:attrNameLst>
                                          <p:attrName>style.visibility</p:attrName>
                                        </p:attrNameLst>
                                      </p:cBhvr>
                                      <p:to>
                                        <p:strVal val="visible"/>
                                      </p:to>
                                    </p:set>
                                    <p:animEffect transition="in" filter="fade">
                                      <p:cBhvr>
                                        <p:cTn id="43" dur="500"/>
                                        <p:tgtEl>
                                          <p:spTgt spid="1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4">
                                            <p:txEl>
                                              <p:pRg st="0" end="0"/>
                                            </p:txEl>
                                          </p:spTgt>
                                        </p:tgtEl>
                                        <p:attrNameLst>
                                          <p:attrName>style.visibility</p:attrName>
                                        </p:attrNameLst>
                                      </p:cBhvr>
                                      <p:to>
                                        <p:strVal val="visible"/>
                                      </p:to>
                                    </p:set>
                                    <p:animEffect transition="in" filter="fade">
                                      <p:cBhvr>
                                        <p:cTn id="68" dur="500"/>
                                        <p:tgtEl>
                                          <p:spTgt spid="14">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4">
                                            <p:txEl>
                                              <p:pRg st="1" end="1"/>
                                            </p:txEl>
                                          </p:spTgt>
                                        </p:tgtEl>
                                        <p:attrNameLst>
                                          <p:attrName>style.visibility</p:attrName>
                                        </p:attrNameLst>
                                      </p:cBhvr>
                                      <p:to>
                                        <p:strVal val="visible"/>
                                      </p:to>
                                    </p:set>
                                    <p:animEffect transition="in" filter="fade">
                                      <p:cBhvr>
                                        <p:cTn id="73" dur="500"/>
                                        <p:tgtEl>
                                          <p:spTgt spid="14">
                                            <p:txEl>
                                              <p:pRg st="1" end="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4">
                                            <p:txEl>
                                              <p:pRg st="2" end="2"/>
                                            </p:txEl>
                                          </p:spTgt>
                                        </p:tgtEl>
                                        <p:attrNameLst>
                                          <p:attrName>style.visibility</p:attrName>
                                        </p:attrNameLst>
                                      </p:cBhvr>
                                      <p:to>
                                        <p:strVal val="visible"/>
                                      </p:to>
                                    </p:set>
                                    <p:animEffect transition="in" filter="fade">
                                      <p:cBhvr>
                                        <p:cTn id="78" dur="500"/>
                                        <p:tgtEl>
                                          <p:spTgt spid="14">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4">
                                            <p:txEl>
                                              <p:pRg st="3" end="3"/>
                                            </p:txEl>
                                          </p:spTgt>
                                        </p:tgtEl>
                                        <p:attrNameLst>
                                          <p:attrName>style.visibility</p:attrName>
                                        </p:attrNameLst>
                                      </p:cBhvr>
                                      <p:to>
                                        <p:strVal val="visible"/>
                                      </p:to>
                                    </p:set>
                                    <p:animEffect transition="in" filter="fade">
                                      <p:cBhvr>
                                        <p:cTn id="83" dur="500"/>
                                        <p:tgtEl>
                                          <p:spTgt spid="14">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build="p"/>
      <p:bldP spid="14" grpId="0" build="p"/>
      <p:bldP spid="15" grpId="0"/>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Text Box 1026"/>
          <p:cNvSpPr txBox="1">
            <a:spLocks noChangeArrowheads="1"/>
          </p:cNvSpPr>
          <p:nvPr/>
        </p:nvSpPr>
        <p:spPr bwMode="auto">
          <a:xfrm>
            <a:off x="457200" y="1066800"/>
            <a:ext cx="8229600" cy="2477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noAutofit/>
          </a:bodyPr>
          <a:lstStyle>
            <a:lvl1pPr eaLnBrk="0" hangingPunct="0">
              <a:defRPr sz="2600">
                <a:solidFill>
                  <a:schemeClr val="tx1"/>
                </a:solidFill>
                <a:latin typeface="Arial" charset="0"/>
              </a:defRPr>
            </a:lvl1pPr>
            <a:lvl2pPr marL="742950" indent="-285750" eaLnBrk="0" hangingPunct="0">
              <a:defRPr sz="2600">
                <a:solidFill>
                  <a:schemeClr val="tx1"/>
                </a:solidFill>
                <a:latin typeface="Arial" charset="0"/>
              </a:defRPr>
            </a:lvl2pPr>
            <a:lvl3pPr marL="1143000" indent="-228600" eaLnBrk="0" hangingPunct="0">
              <a:defRPr sz="2600">
                <a:solidFill>
                  <a:schemeClr val="tx1"/>
                </a:solidFill>
                <a:latin typeface="Arial" charset="0"/>
              </a:defRPr>
            </a:lvl3pPr>
            <a:lvl4pPr marL="1600200" indent="-228600" eaLnBrk="0" hangingPunct="0">
              <a:defRPr sz="2600">
                <a:solidFill>
                  <a:schemeClr val="tx1"/>
                </a:solidFill>
                <a:latin typeface="Arial" charset="0"/>
              </a:defRPr>
            </a:lvl4pPr>
            <a:lvl5pPr marL="2057400" indent="-228600" eaLnBrk="0" hangingPunct="0">
              <a:defRPr sz="2600">
                <a:solidFill>
                  <a:schemeClr val="tx1"/>
                </a:solidFill>
                <a:latin typeface="Arial" charset="0"/>
              </a:defRPr>
            </a:lvl5pPr>
            <a:lvl6pPr marL="2514600" indent="-228600" eaLnBrk="0" fontAlgn="base" hangingPunct="0">
              <a:spcBef>
                <a:spcPct val="0"/>
              </a:spcBef>
              <a:spcAft>
                <a:spcPct val="0"/>
              </a:spcAft>
              <a:defRPr sz="2600">
                <a:solidFill>
                  <a:schemeClr val="tx1"/>
                </a:solidFill>
                <a:latin typeface="Arial" charset="0"/>
              </a:defRPr>
            </a:lvl6pPr>
            <a:lvl7pPr marL="2971800" indent="-228600" eaLnBrk="0" fontAlgn="base" hangingPunct="0">
              <a:spcBef>
                <a:spcPct val="0"/>
              </a:spcBef>
              <a:spcAft>
                <a:spcPct val="0"/>
              </a:spcAft>
              <a:defRPr sz="2600">
                <a:solidFill>
                  <a:schemeClr val="tx1"/>
                </a:solidFill>
                <a:latin typeface="Arial" charset="0"/>
              </a:defRPr>
            </a:lvl7pPr>
            <a:lvl8pPr marL="3429000" indent="-228600" eaLnBrk="0" fontAlgn="base" hangingPunct="0">
              <a:spcBef>
                <a:spcPct val="0"/>
              </a:spcBef>
              <a:spcAft>
                <a:spcPct val="0"/>
              </a:spcAft>
              <a:defRPr sz="2600">
                <a:solidFill>
                  <a:schemeClr val="tx1"/>
                </a:solidFill>
                <a:latin typeface="Arial" charset="0"/>
              </a:defRPr>
            </a:lvl8pPr>
            <a:lvl9pPr marL="3886200" indent="-228600" eaLnBrk="0" fontAlgn="base" hangingPunct="0">
              <a:spcBef>
                <a:spcPct val="0"/>
              </a:spcBef>
              <a:spcAft>
                <a:spcPct val="0"/>
              </a:spcAft>
              <a:defRPr sz="2600">
                <a:solidFill>
                  <a:schemeClr val="tx1"/>
                </a:solidFill>
                <a:latin typeface="Arial" charset="0"/>
              </a:defRPr>
            </a:lvl9pPr>
          </a:lstStyle>
          <a:p>
            <a:pPr eaLnBrk="1" hangingPunct="1">
              <a:spcBef>
                <a:spcPts val="600"/>
              </a:spcBef>
            </a:pPr>
            <a:r>
              <a:rPr lang="en-US" sz="2800" b="1" dirty="0"/>
              <a:t>Other tests for white noise</a:t>
            </a:r>
          </a:p>
          <a:p>
            <a:pPr marL="457200" indent="-457200" eaLnBrk="1" hangingPunct="1">
              <a:spcBef>
                <a:spcPts val="600"/>
              </a:spcBef>
              <a:buFont typeface="Arial" panose="020B0604020202020204" pitchFamily="34" charset="0"/>
              <a:buChar char="•"/>
            </a:pPr>
            <a:r>
              <a:rPr lang="en-US" sz="2800" dirty="0"/>
              <a:t>Portmanteau tests (discussed in Chapter 9,  Woodward et al. (2017) and in a Unit to come.)</a:t>
            </a:r>
          </a:p>
          <a:p>
            <a:pPr marL="457200" indent="-457200" eaLnBrk="1" hangingPunct="1">
              <a:spcBef>
                <a:spcPts val="600"/>
              </a:spcBef>
              <a:buFont typeface="Arial" panose="020B0604020202020204" pitchFamily="34" charset="0"/>
              <a:buChar char="•"/>
            </a:pPr>
            <a:r>
              <a:rPr lang="en-US" sz="2800" dirty="0"/>
              <a:t>Cumulative spectrum</a:t>
            </a:r>
          </a:p>
          <a:p>
            <a:pPr marL="457200" indent="-457200" eaLnBrk="1" hangingPunct="1">
              <a:spcBef>
                <a:spcPts val="600"/>
              </a:spcBef>
              <a:buFont typeface="Arial" panose="020B0604020202020204" pitchFamily="34" charset="0"/>
              <a:buChar char="•"/>
            </a:pPr>
            <a:r>
              <a:rPr lang="en-US" sz="2800" dirty="0"/>
              <a:t>Tests for randomness</a:t>
            </a:r>
          </a:p>
        </p:txBody>
      </p:sp>
    </p:spTree>
    <p:extLst>
      <p:ext uri="{BB962C8B-B14F-4D97-AF65-F5344CB8AC3E}">
        <p14:creationId xmlns:p14="http://schemas.microsoft.com/office/powerpoint/2010/main" val="29759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9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9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69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build="p" bldLvl="3"/>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7"/>
          <p:cNvPicPr/>
          <p:nvPr/>
        </p:nvPicPr>
        <p:blipFill rotWithShape="1">
          <a:blip r:embed="rId3" cstate="print"/>
          <a:srcRect l="23530" t="1" r="23529" b="58958"/>
          <a:stretch/>
        </p:blipFill>
        <p:spPr bwMode="auto">
          <a:xfrm>
            <a:off x="685800" y="1239197"/>
            <a:ext cx="3305908" cy="2438400"/>
          </a:xfrm>
          <a:prstGeom prst="rect">
            <a:avLst/>
          </a:prstGeom>
          <a:noFill/>
          <a:ln w="9525">
            <a:noFill/>
            <a:miter lim="800000"/>
            <a:headEnd/>
            <a:tailEnd/>
          </a:ln>
        </p:spPr>
      </p:pic>
      <p:sp>
        <p:nvSpPr>
          <p:cNvPr id="4" name="TextBox 3"/>
          <p:cNvSpPr txBox="1"/>
          <p:nvPr/>
        </p:nvSpPr>
        <p:spPr>
          <a:xfrm>
            <a:off x="2781300" y="304800"/>
            <a:ext cx="3581400" cy="584775"/>
          </a:xfrm>
          <a:prstGeom prst="rect">
            <a:avLst/>
          </a:prstGeom>
          <a:noFill/>
        </p:spPr>
        <p:txBody>
          <a:bodyPr wrap="square" rtlCol="0">
            <a:noAutofit/>
          </a:bodyPr>
          <a:lstStyle/>
          <a:p>
            <a:pPr>
              <a:spcBef>
                <a:spcPts val="600"/>
              </a:spcBef>
            </a:pPr>
            <a:r>
              <a:rPr lang="en-US" sz="3200" b="1" dirty="0">
                <a:solidFill>
                  <a:srgbClr val="FF0000"/>
                </a:solidFill>
                <a:latin typeface="Arial" pitchFamily="34" charset="0"/>
                <a:cs typeface="Arial" pitchFamily="34" charset="0"/>
              </a:rPr>
              <a:t>Another Example</a:t>
            </a:r>
          </a:p>
        </p:txBody>
      </p:sp>
      <p:pic>
        <p:nvPicPr>
          <p:cNvPr id="5" name="Picture 4" descr="fig7"/>
          <p:cNvPicPr/>
          <p:nvPr/>
        </p:nvPicPr>
        <p:blipFill rotWithShape="1">
          <a:blip r:embed="rId3" cstate="print"/>
          <a:srcRect l="-1175" t="48736" r="50588" b="8700"/>
          <a:stretch/>
        </p:blipFill>
        <p:spPr bwMode="auto">
          <a:xfrm>
            <a:off x="720969" y="3808085"/>
            <a:ext cx="3235569" cy="2528878"/>
          </a:xfrm>
          <a:prstGeom prst="rect">
            <a:avLst/>
          </a:prstGeom>
          <a:noFill/>
          <a:ln w="9525">
            <a:noFill/>
            <a:miter lim="800000"/>
            <a:headEnd/>
            <a:tailEnd/>
          </a:ln>
        </p:spPr>
      </p:pic>
      <p:sp>
        <p:nvSpPr>
          <p:cNvPr id="6" name="TextBox 5"/>
          <p:cNvSpPr txBox="1"/>
          <p:nvPr/>
        </p:nvSpPr>
        <p:spPr>
          <a:xfrm>
            <a:off x="1524000" y="783266"/>
            <a:ext cx="1871950" cy="646331"/>
          </a:xfrm>
          <a:prstGeom prst="rect">
            <a:avLst/>
          </a:prstGeom>
          <a:noFill/>
        </p:spPr>
        <p:txBody>
          <a:bodyPr wrap="square" rtlCol="0">
            <a:noAutofit/>
          </a:bodyPr>
          <a:lstStyle/>
          <a:p>
            <a:pPr algn="ctr">
              <a:spcBef>
                <a:spcPts val="600"/>
              </a:spcBef>
            </a:pPr>
            <a:r>
              <a:rPr lang="en-US" dirty="0">
                <a:latin typeface="Arial" pitchFamily="34" charset="0"/>
                <a:cs typeface="Arial" pitchFamily="34" charset="0"/>
              </a:rPr>
              <a:t>Sample </a:t>
            </a:r>
            <a:br>
              <a:rPr lang="en-US" dirty="0">
                <a:latin typeface="Arial" pitchFamily="34" charset="0"/>
                <a:cs typeface="Arial" pitchFamily="34" charset="0"/>
              </a:rPr>
            </a:br>
            <a:r>
              <a:rPr lang="en-US" dirty="0">
                <a:latin typeface="Arial" pitchFamily="34" charset="0"/>
                <a:cs typeface="Arial" pitchFamily="34" charset="0"/>
              </a:rPr>
              <a:t>Autocorrelations</a:t>
            </a:r>
          </a:p>
        </p:txBody>
      </p:sp>
      <p:sp>
        <p:nvSpPr>
          <p:cNvPr id="7" name="TextBox 6"/>
          <p:cNvSpPr txBox="1"/>
          <p:nvPr/>
        </p:nvSpPr>
        <p:spPr>
          <a:xfrm>
            <a:off x="1736075" y="3664097"/>
            <a:ext cx="1447800" cy="369332"/>
          </a:xfrm>
          <a:prstGeom prst="rect">
            <a:avLst/>
          </a:prstGeom>
          <a:noFill/>
        </p:spPr>
        <p:txBody>
          <a:bodyPr wrap="square" rtlCol="0">
            <a:noAutofit/>
          </a:bodyPr>
          <a:lstStyle/>
          <a:p>
            <a:pPr>
              <a:spcBef>
                <a:spcPts val="600"/>
              </a:spcBef>
            </a:pPr>
            <a:r>
              <a:rPr lang="en-US" dirty="0">
                <a:latin typeface="Arial" pitchFamily="34" charset="0"/>
                <a:cs typeface="Arial" pitchFamily="34" charset="0"/>
              </a:rPr>
              <a:t>Realization</a:t>
            </a:r>
          </a:p>
        </p:txBody>
      </p:sp>
      <p:sp>
        <p:nvSpPr>
          <p:cNvPr id="8" name="TextBox 7"/>
          <p:cNvSpPr txBox="1"/>
          <p:nvPr/>
        </p:nvSpPr>
        <p:spPr>
          <a:xfrm>
            <a:off x="4419600" y="914400"/>
            <a:ext cx="2209800" cy="400110"/>
          </a:xfrm>
          <a:prstGeom prst="rect">
            <a:avLst/>
          </a:prstGeom>
          <a:noFill/>
        </p:spPr>
        <p:txBody>
          <a:bodyPr wrap="square" rtlCol="0">
            <a:noAutofit/>
          </a:bodyPr>
          <a:lstStyle/>
          <a:p>
            <a:pPr>
              <a:spcBef>
                <a:spcPts val="600"/>
              </a:spcBef>
            </a:pPr>
            <a:r>
              <a:rPr lang="en-US" sz="2000" b="1" dirty="0">
                <a:latin typeface="Arial" pitchFamily="34" charset="0"/>
                <a:cs typeface="Arial" pitchFamily="34" charset="0"/>
              </a:rPr>
              <a:t>Observations</a:t>
            </a:r>
          </a:p>
        </p:txBody>
      </p:sp>
      <p:sp>
        <p:nvSpPr>
          <p:cNvPr id="9" name="TextBox 8"/>
          <p:cNvSpPr txBox="1"/>
          <p:nvPr/>
        </p:nvSpPr>
        <p:spPr>
          <a:xfrm>
            <a:off x="4419600" y="1322536"/>
            <a:ext cx="4419600" cy="2400657"/>
          </a:xfrm>
          <a:prstGeom prst="rect">
            <a:avLst/>
          </a:prstGeom>
          <a:noFill/>
        </p:spPr>
        <p:txBody>
          <a:bodyPr wrap="square" rtlCol="0">
            <a:noAutofit/>
          </a:bodyPr>
          <a:lstStyle/>
          <a:p>
            <a:pPr marL="308610" indent="-285750">
              <a:spcBef>
                <a:spcPts val="600"/>
              </a:spcBef>
              <a:buFont typeface="Arial" panose="020B0604020202020204" pitchFamily="34" charset="0"/>
              <a:buChar char="•"/>
            </a:pPr>
            <a:r>
              <a:rPr lang="en-US" sz="2000" dirty="0">
                <a:latin typeface="Arial" pitchFamily="34" charset="0"/>
                <a:cs typeface="Arial" pitchFamily="34" charset="0"/>
              </a:rPr>
              <a:t>Only 1 of 40 sample autocorrelations lie outside limit lines</a:t>
            </a:r>
          </a:p>
          <a:p>
            <a:pPr marL="308610" indent="-285750">
              <a:spcBef>
                <a:spcPts val="600"/>
              </a:spcBef>
              <a:buFont typeface="Arial" panose="020B0604020202020204" pitchFamily="34" charset="0"/>
              <a:buChar char="•"/>
            </a:pPr>
            <a:r>
              <a:rPr lang="en-US" sz="2000" dirty="0">
                <a:latin typeface="Arial" pitchFamily="34" charset="0"/>
                <a:cs typeface="Arial" pitchFamily="34" charset="0"/>
              </a:rPr>
              <a:t>Sample autocorrelations look uncorrelated</a:t>
            </a:r>
          </a:p>
          <a:p>
            <a:pPr marL="308610" indent="-285750">
              <a:spcBef>
                <a:spcPts val="600"/>
              </a:spcBef>
              <a:buFont typeface="Arial" panose="020B0604020202020204" pitchFamily="34" charset="0"/>
              <a:buChar char="•"/>
            </a:pPr>
            <a:r>
              <a:rPr lang="en-US" sz="2000" b="1" i="1" dirty="0">
                <a:latin typeface="Arial" pitchFamily="34" charset="0"/>
                <a:cs typeface="Arial" pitchFamily="34" charset="0"/>
              </a:rPr>
              <a:t>Sample autocorrelations indicate white noise</a:t>
            </a:r>
          </a:p>
        </p:txBody>
      </p:sp>
      <p:sp>
        <p:nvSpPr>
          <p:cNvPr id="10" name="TextBox 9"/>
          <p:cNvSpPr txBox="1"/>
          <p:nvPr/>
        </p:nvSpPr>
        <p:spPr>
          <a:xfrm>
            <a:off x="4419600" y="3664097"/>
            <a:ext cx="2209800" cy="400110"/>
          </a:xfrm>
          <a:prstGeom prst="rect">
            <a:avLst/>
          </a:prstGeom>
          <a:noFill/>
        </p:spPr>
        <p:txBody>
          <a:bodyPr wrap="square" rtlCol="0">
            <a:noAutofit/>
          </a:bodyPr>
          <a:lstStyle/>
          <a:p>
            <a:pPr>
              <a:spcBef>
                <a:spcPts val="600"/>
              </a:spcBef>
            </a:pPr>
            <a:r>
              <a:rPr lang="en-US" sz="2000" b="1" dirty="0">
                <a:latin typeface="Arial" pitchFamily="34" charset="0"/>
                <a:cs typeface="Arial" pitchFamily="34" charset="0"/>
              </a:rPr>
              <a:t>Observations</a:t>
            </a:r>
          </a:p>
        </p:txBody>
      </p:sp>
      <p:sp>
        <p:nvSpPr>
          <p:cNvPr id="11" name="TextBox 10"/>
          <p:cNvSpPr txBox="1"/>
          <p:nvPr/>
        </p:nvSpPr>
        <p:spPr>
          <a:xfrm>
            <a:off x="4419600" y="4064387"/>
            <a:ext cx="4419600" cy="2641213"/>
          </a:xfrm>
          <a:prstGeom prst="rect">
            <a:avLst/>
          </a:prstGeom>
          <a:noFill/>
        </p:spPr>
        <p:txBody>
          <a:bodyPr wrap="square" rtlCol="0">
            <a:noAutofit/>
          </a:bodyPr>
          <a:lstStyle/>
          <a:p>
            <a:pPr marL="308610" indent="-285750">
              <a:spcBef>
                <a:spcPts val="600"/>
              </a:spcBef>
              <a:buFont typeface="Arial" panose="020B0604020202020204" pitchFamily="34" charset="0"/>
              <a:buChar char="•"/>
            </a:pPr>
            <a:r>
              <a:rPr lang="en-US" sz="2000" dirty="0">
                <a:latin typeface="Arial" pitchFamily="34" charset="0"/>
                <a:cs typeface="Arial" pitchFamily="34" charset="0"/>
              </a:rPr>
              <a:t>Higher variability early in realization</a:t>
            </a:r>
          </a:p>
          <a:p>
            <a:pPr marL="308610" indent="-285750">
              <a:spcBef>
                <a:spcPts val="600"/>
              </a:spcBef>
              <a:buFont typeface="Arial" panose="020B0604020202020204" pitchFamily="34" charset="0"/>
              <a:buChar char="•"/>
            </a:pPr>
            <a:r>
              <a:rPr lang="en-US" sz="2000" dirty="0">
                <a:latin typeface="Arial" pitchFamily="34" charset="0"/>
                <a:cs typeface="Arial" pitchFamily="34" charset="0"/>
              </a:rPr>
              <a:t>Definitely not simply random noise</a:t>
            </a:r>
          </a:p>
          <a:p>
            <a:pPr marL="308610" indent="-285750">
              <a:spcBef>
                <a:spcPts val="600"/>
              </a:spcBef>
              <a:buFont typeface="Arial" panose="020B0604020202020204" pitchFamily="34" charset="0"/>
              <a:buChar char="•"/>
            </a:pPr>
            <a:r>
              <a:rPr lang="en-US" sz="2000" b="1" i="1" dirty="0">
                <a:latin typeface="Arial" pitchFamily="34" charset="0"/>
                <a:cs typeface="Arial" pitchFamily="34" charset="0"/>
              </a:rPr>
              <a:t>Realization indicates data are NOT white noise</a:t>
            </a:r>
          </a:p>
          <a:p>
            <a:pPr marL="627063" lvl="1" indent="-285750">
              <a:spcBef>
                <a:spcPts val="600"/>
              </a:spcBef>
              <a:buFont typeface="Arial" panose="020B0604020202020204" pitchFamily="34" charset="0"/>
              <a:buChar char="•"/>
            </a:pPr>
            <a:r>
              <a:rPr lang="en-US" dirty="0">
                <a:latin typeface="Arial" pitchFamily="34" charset="0"/>
                <a:cs typeface="Arial" pitchFamily="34" charset="0"/>
              </a:rPr>
              <a:t>Even though sample autocorrelations suggested white noise</a:t>
            </a:r>
          </a:p>
        </p:txBody>
      </p:sp>
    </p:spTree>
    <p:extLst>
      <p:ext uri="{BB962C8B-B14F-4D97-AF65-F5344CB8AC3E}">
        <p14:creationId xmlns:p14="http://schemas.microsoft.com/office/powerpoint/2010/main" val="373550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500"/>
                                        <p:tgtEl>
                                          <p:spTgt spid="9">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fade">
                                      <p:cBhvr>
                                        <p:cTn id="25" dur="500"/>
                                        <p:tgtEl>
                                          <p:spTgt spid="9">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2" end="2"/>
                                            </p:txEl>
                                          </p:spTgt>
                                        </p:tgtEl>
                                        <p:attrNameLst>
                                          <p:attrName>style.visibility</p:attrName>
                                        </p:attrNameLst>
                                      </p:cBhvr>
                                      <p:to>
                                        <p:strVal val="visible"/>
                                      </p:to>
                                    </p:set>
                                    <p:animEffect transition="in" filter="fade">
                                      <p:cBhvr>
                                        <p:cTn id="30" dur="500"/>
                                        <p:tgtEl>
                                          <p:spTgt spid="9">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xEl>
                                              <p:pRg st="0" end="0"/>
                                            </p:txEl>
                                          </p:spTgt>
                                        </p:tgtEl>
                                        <p:attrNameLst>
                                          <p:attrName>style.visibility</p:attrName>
                                        </p:attrNameLst>
                                      </p:cBhvr>
                                      <p:to>
                                        <p:strVal val="visible"/>
                                      </p:to>
                                    </p:set>
                                    <p:animEffect transition="in" filter="fade">
                                      <p:cBhvr>
                                        <p:cTn id="48" dur="500"/>
                                        <p:tgtEl>
                                          <p:spTgt spid="11">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1">
                                            <p:txEl>
                                              <p:pRg st="1" end="1"/>
                                            </p:txEl>
                                          </p:spTgt>
                                        </p:tgtEl>
                                        <p:attrNameLst>
                                          <p:attrName>style.visibility</p:attrName>
                                        </p:attrNameLst>
                                      </p:cBhvr>
                                      <p:to>
                                        <p:strVal val="visible"/>
                                      </p:to>
                                    </p:set>
                                    <p:animEffect transition="in" filter="fade">
                                      <p:cBhvr>
                                        <p:cTn id="53" dur="500"/>
                                        <p:tgtEl>
                                          <p:spTgt spid="11">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xEl>
                                              <p:pRg st="2" end="2"/>
                                            </p:txEl>
                                          </p:spTgt>
                                        </p:tgtEl>
                                        <p:attrNameLst>
                                          <p:attrName>style.visibility</p:attrName>
                                        </p:attrNameLst>
                                      </p:cBhvr>
                                      <p:to>
                                        <p:strVal val="visible"/>
                                      </p:to>
                                    </p:set>
                                    <p:animEffect transition="in" filter="fade">
                                      <p:cBhvr>
                                        <p:cTn id="58" dur="500"/>
                                        <p:tgtEl>
                                          <p:spTgt spid="11">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1">
                                            <p:txEl>
                                              <p:pRg st="3" end="3"/>
                                            </p:txEl>
                                          </p:spTgt>
                                        </p:tgtEl>
                                        <p:attrNameLst>
                                          <p:attrName>style.visibility</p:attrName>
                                        </p:attrNameLst>
                                      </p:cBhvr>
                                      <p:to>
                                        <p:strVal val="visible"/>
                                      </p:to>
                                    </p:set>
                                    <p:animEffect transition="in" filter="fade">
                                      <p:cBhvr>
                                        <p:cTn id="63"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build="p"/>
      <p:bldP spid="10" grpId="0"/>
      <p:bldP spid="11" grpId="0" build="p" bldLvl="2"/>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285398" y="2173066"/>
            <a:ext cx="2461841" cy="923330"/>
          </a:xfrm>
          <a:prstGeom prst="rect">
            <a:avLst/>
          </a:prstGeom>
          <a:noFill/>
        </p:spPr>
        <p:txBody>
          <a:bodyPr wrap="square" rtlCol="0">
            <a:spAutoFit/>
          </a:bodyPr>
          <a:lstStyle/>
          <a:p>
            <a:r>
              <a:rPr lang="en-US" sz="5400" dirty="0">
                <a:solidFill>
                  <a:srgbClr val="FF0000"/>
                </a:solidFill>
                <a:latin typeface="Arial" pitchFamily="34" charset="0"/>
                <a:cs typeface="Arial" pitchFamily="34" charset="0"/>
              </a:rPr>
              <a:t>Lesson</a:t>
            </a:r>
          </a:p>
        </p:txBody>
      </p:sp>
      <p:sp>
        <p:nvSpPr>
          <p:cNvPr id="9" name="TextBox 8"/>
          <p:cNvSpPr txBox="1"/>
          <p:nvPr/>
        </p:nvSpPr>
        <p:spPr>
          <a:xfrm>
            <a:off x="2250835" y="3392269"/>
            <a:ext cx="4530966" cy="646331"/>
          </a:xfrm>
          <a:prstGeom prst="rect">
            <a:avLst/>
          </a:prstGeom>
          <a:noFill/>
        </p:spPr>
        <p:txBody>
          <a:bodyPr wrap="square" rtlCol="0">
            <a:spAutoFit/>
          </a:bodyPr>
          <a:lstStyle/>
          <a:p>
            <a:r>
              <a:rPr lang="en-US" sz="3600" dirty="0">
                <a:latin typeface="Arial" pitchFamily="34" charset="0"/>
                <a:cs typeface="Arial" pitchFamily="34" charset="0"/>
              </a:rPr>
              <a:t>Always plot the data!</a:t>
            </a:r>
          </a:p>
        </p:txBody>
      </p:sp>
    </p:spTree>
    <p:extLst>
      <p:ext uri="{BB962C8B-B14F-4D97-AF65-F5344CB8AC3E}">
        <p14:creationId xmlns:p14="http://schemas.microsoft.com/office/powerpoint/2010/main" val="339753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0199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950A7-1889-ED46-ABDA-4B286D29A7AB}"/>
              </a:ext>
            </a:extLst>
          </p:cNvPr>
          <p:cNvSpPr>
            <a:spLocks noGrp="1"/>
          </p:cNvSpPr>
          <p:nvPr>
            <p:ph type="ctrTitle"/>
          </p:nvPr>
        </p:nvSpPr>
        <p:spPr/>
        <p:txBody>
          <a:bodyPr>
            <a:normAutofit/>
          </a:bodyPr>
          <a:lstStyle/>
          <a:p>
            <a:r>
              <a:rPr lang="en-US" dirty="0"/>
              <a:t>Model Identification | AIC-Type </a:t>
            </a:r>
          </a:p>
        </p:txBody>
      </p:sp>
      <p:sp>
        <p:nvSpPr>
          <p:cNvPr id="3" name="Subtitle 2">
            <a:extLst>
              <a:ext uri="{FF2B5EF4-FFF2-40B4-BE49-F238E27FC236}">
                <a16:creationId xmlns:a16="http://schemas.microsoft.com/office/drawing/2014/main" id="{26B44B2B-2ABA-674B-8BE8-A324CAC2942D}"/>
              </a:ext>
            </a:extLst>
          </p:cNvPr>
          <p:cNvSpPr>
            <a:spLocks noGrp="1"/>
          </p:cNvSpPr>
          <p:nvPr>
            <p:ph type="subTitle" idx="1"/>
          </p:nvPr>
        </p:nvSpPr>
        <p:spPr/>
        <p:txBody>
          <a:bodyPr/>
          <a:lstStyle/>
          <a:p>
            <a:r>
              <a:rPr lang="en-US" dirty="0"/>
              <a:t>Introduction</a:t>
            </a:r>
          </a:p>
        </p:txBody>
      </p:sp>
    </p:spTree>
    <p:extLst>
      <p:ext uri="{BB962C8B-B14F-4D97-AF65-F5344CB8AC3E}">
        <p14:creationId xmlns:p14="http://schemas.microsoft.com/office/powerpoint/2010/main" val="3491541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712908-6427-FC40-B0E8-C4E34D2769F6}"/>
              </a:ext>
            </a:extLst>
          </p:cNvPr>
          <p:cNvSpPr txBox="1"/>
          <p:nvPr/>
        </p:nvSpPr>
        <p:spPr>
          <a:xfrm>
            <a:off x="228600" y="2920425"/>
            <a:ext cx="8458200" cy="584775"/>
          </a:xfrm>
          <a:prstGeom prst="rect">
            <a:avLst/>
          </a:prstGeom>
          <a:noFill/>
        </p:spPr>
        <p:txBody>
          <a:bodyPr wrap="square" rtlCol="0">
            <a:noAutofit/>
          </a:bodyPr>
          <a:lstStyle/>
          <a:p>
            <a:pPr algn="ctr">
              <a:spcBef>
                <a:spcPts val="600"/>
              </a:spcBef>
            </a:pPr>
            <a:r>
              <a:rPr lang="en-US" sz="3200" b="1" dirty="0">
                <a:latin typeface="Arial" pitchFamily="34" charset="0"/>
                <a:cs typeface="Arial" pitchFamily="34" charset="0"/>
              </a:rPr>
              <a:t>Second step: Identify/estimate </a:t>
            </a:r>
            <a:r>
              <a:rPr lang="en-US" sz="3200" b="1" i="1" dirty="0">
                <a:latin typeface="Arial" pitchFamily="34" charset="0"/>
                <a:cs typeface="Arial" pitchFamily="34" charset="0"/>
              </a:rPr>
              <a:t>p</a:t>
            </a:r>
            <a:r>
              <a:rPr lang="en-US" sz="3200" b="1" dirty="0">
                <a:latin typeface="Arial" pitchFamily="34" charset="0"/>
                <a:cs typeface="Arial" pitchFamily="34" charset="0"/>
              </a:rPr>
              <a:t> and </a:t>
            </a:r>
            <a:r>
              <a:rPr lang="en-US" sz="3200" b="1" i="1" dirty="0">
                <a:latin typeface="Arial" pitchFamily="34" charset="0"/>
                <a:cs typeface="Arial" pitchFamily="34" charset="0"/>
              </a:rPr>
              <a:t>q.</a:t>
            </a:r>
            <a:r>
              <a:rPr lang="en-US" sz="3200" b="1" dirty="0">
                <a:latin typeface="Arial" pitchFamily="34" charset="0"/>
                <a:cs typeface="Arial" pitchFamily="34" charset="0"/>
              </a:rPr>
              <a:t> </a:t>
            </a:r>
          </a:p>
        </p:txBody>
      </p:sp>
      <p:sp>
        <p:nvSpPr>
          <p:cNvPr id="5" name="TextBox 4">
            <a:extLst>
              <a:ext uri="{FF2B5EF4-FFF2-40B4-BE49-F238E27FC236}">
                <a16:creationId xmlns:a16="http://schemas.microsoft.com/office/drawing/2014/main" id="{4BE5A326-D700-CB49-B11E-E9D63B2E4846}"/>
              </a:ext>
            </a:extLst>
          </p:cNvPr>
          <p:cNvSpPr txBox="1"/>
          <p:nvPr/>
        </p:nvSpPr>
        <p:spPr>
          <a:xfrm>
            <a:off x="457200" y="609600"/>
            <a:ext cx="8229600" cy="1569660"/>
          </a:xfrm>
          <a:prstGeom prst="rect">
            <a:avLst/>
          </a:prstGeom>
          <a:noFill/>
        </p:spPr>
        <p:txBody>
          <a:bodyPr wrap="square" rtlCol="0">
            <a:noAutofit/>
          </a:bodyPr>
          <a:lstStyle/>
          <a:p>
            <a:pPr algn="ctr">
              <a:spcBef>
                <a:spcPts val="600"/>
              </a:spcBef>
            </a:pPr>
            <a:r>
              <a:rPr lang="en-US" sz="3200" dirty="0">
                <a:latin typeface="Arial" pitchFamily="34" charset="0"/>
                <a:cs typeface="Arial" pitchFamily="34" charset="0"/>
              </a:rPr>
              <a:t>Suppose that we have decided that the data are not white noise, and we wish to fit an appropriate AR/ARMA model to the data.</a:t>
            </a:r>
          </a:p>
        </p:txBody>
      </p:sp>
      <p:sp>
        <p:nvSpPr>
          <p:cNvPr id="7" name="TextBox 6">
            <a:extLst>
              <a:ext uri="{FF2B5EF4-FFF2-40B4-BE49-F238E27FC236}">
                <a16:creationId xmlns:a16="http://schemas.microsoft.com/office/drawing/2014/main" id="{B085D51B-96B7-4543-9994-30A5D9F2062E}"/>
              </a:ext>
            </a:extLst>
          </p:cNvPr>
          <p:cNvSpPr txBox="1"/>
          <p:nvPr/>
        </p:nvSpPr>
        <p:spPr>
          <a:xfrm>
            <a:off x="1752600" y="4038600"/>
            <a:ext cx="5791200" cy="954107"/>
          </a:xfrm>
          <a:prstGeom prst="rect">
            <a:avLst/>
          </a:prstGeom>
          <a:noFill/>
        </p:spPr>
        <p:txBody>
          <a:bodyPr wrap="square" rtlCol="0">
            <a:noAutofit/>
          </a:bodyPr>
          <a:lstStyle/>
          <a:p>
            <a:pPr>
              <a:spcBef>
                <a:spcPts val="600"/>
              </a:spcBef>
            </a:pPr>
            <a:r>
              <a:rPr lang="en-US" sz="2800" dirty="0">
                <a:latin typeface="Arial" pitchFamily="34" charset="0"/>
                <a:cs typeface="Arial" pitchFamily="34" charset="0"/>
              </a:rPr>
              <a:t>Method 1: AIC</a:t>
            </a:r>
          </a:p>
          <a:p>
            <a:pPr>
              <a:spcBef>
                <a:spcPts val="600"/>
              </a:spcBef>
            </a:pPr>
            <a:r>
              <a:rPr lang="en-US" sz="2800" dirty="0">
                <a:latin typeface="Arial" pitchFamily="34" charset="0"/>
                <a:cs typeface="Arial" pitchFamily="34" charset="0"/>
              </a:rPr>
              <a:t>Method 2: Box-Jenkins</a:t>
            </a:r>
          </a:p>
        </p:txBody>
      </p:sp>
      <p:sp>
        <p:nvSpPr>
          <p:cNvPr id="6" name="TextBox 5">
            <a:extLst>
              <a:ext uri="{FF2B5EF4-FFF2-40B4-BE49-F238E27FC236}">
                <a16:creationId xmlns:a16="http://schemas.microsoft.com/office/drawing/2014/main" id="{6C39F462-2698-E14A-A3EA-3FD4E7CFBA8C}"/>
              </a:ext>
            </a:extLst>
          </p:cNvPr>
          <p:cNvSpPr txBox="1"/>
          <p:nvPr/>
        </p:nvSpPr>
        <p:spPr>
          <a:xfrm>
            <a:off x="228600" y="2384168"/>
            <a:ext cx="8458200" cy="584775"/>
          </a:xfrm>
          <a:prstGeom prst="rect">
            <a:avLst/>
          </a:prstGeom>
          <a:noFill/>
        </p:spPr>
        <p:txBody>
          <a:bodyPr wrap="square" rtlCol="0">
            <a:noAutofit/>
          </a:bodyPr>
          <a:lstStyle/>
          <a:p>
            <a:pPr algn="ctr">
              <a:spcBef>
                <a:spcPts val="600"/>
              </a:spcBef>
            </a:pPr>
            <a:r>
              <a:rPr lang="en-US" sz="3200" b="1" dirty="0">
                <a:latin typeface="Arial" pitchFamily="34" charset="0"/>
                <a:cs typeface="Arial" pitchFamily="34" charset="0"/>
              </a:rPr>
              <a:t>First step: Check for White Noise </a:t>
            </a:r>
          </a:p>
        </p:txBody>
      </p:sp>
    </p:spTree>
    <p:extLst>
      <p:ext uri="{BB962C8B-B14F-4D97-AF65-F5344CB8AC3E}">
        <p14:creationId xmlns:p14="http://schemas.microsoft.com/office/powerpoint/2010/main" val="115682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712908-6427-FC40-B0E8-C4E34D2769F6}"/>
              </a:ext>
            </a:extLst>
          </p:cNvPr>
          <p:cNvSpPr txBox="1"/>
          <p:nvPr/>
        </p:nvSpPr>
        <p:spPr>
          <a:xfrm>
            <a:off x="228600" y="2667000"/>
            <a:ext cx="8458200" cy="584775"/>
          </a:xfrm>
          <a:prstGeom prst="rect">
            <a:avLst/>
          </a:prstGeom>
          <a:noFill/>
        </p:spPr>
        <p:txBody>
          <a:bodyPr wrap="square" rtlCol="0">
            <a:noAutofit/>
          </a:bodyPr>
          <a:lstStyle/>
          <a:p>
            <a:pPr algn="ctr">
              <a:spcBef>
                <a:spcPts val="600"/>
              </a:spcBef>
            </a:pPr>
            <a:r>
              <a:rPr lang="en-US" sz="3200" b="1" dirty="0">
                <a:latin typeface="Arial" pitchFamily="34" charset="0"/>
                <a:cs typeface="Arial" pitchFamily="34" charset="0"/>
              </a:rPr>
              <a:t>Second step: Identify/estimate </a:t>
            </a:r>
            <a:r>
              <a:rPr lang="en-US" sz="3200" b="1" i="1" dirty="0">
                <a:latin typeface="Arial" pitchFamily="34" charset="0"/>
                <a:cs typeface="Arial" pitchFamily="34" charset="0"/>
              </a:rPr>
              <a:t>p</a:t>
            </a:r>
            <a:r>
              <a:rPr lang="en-US" sz="3200" b="1" dirty="0">
                <a:latin typeface="Arial" pitchFamily="34" charset="0"/>
                <a:cs typeface="Arial" pitchFamily="34" charset="0"/>
              </a:rPr>
              <a:t> and </a:t>
            </a:r>
            <a:r>
              <a:rPr lang="en-US" sz="3200" b="1" i="1" dirty="0">
                <a:latin typeface="Arial" pitchFamily="34" charset="0"/>
                <a:cs typeface="Arial" pitchFamily="34" charset="0"/>
              </a:rPr>
              <a:t>q.</a:t>
            </a:r>
          </a:p>
        </p:txBody>
      </p:sp>
      <p:sp>
        <p:nvSpPr>
          <p:cNvPr id="7" name="TextBox 6">
            <a:extLst>
              <a:ext uri="{FF2B5EF4-FFF2-40B4-BE49-F238E27FC236}">
                <a16:creationId xmlns:a16="http://schemas.microsoft.com/office/drawing/2014/main" id="{B085D51B-96B7-4543-9994-30A5D9F2062E}"/>
              </a:ext>
            </a:extLst>
          </p:cNvPr>
          <p:cNvSpPr txBox="1"/>
          <p:nvPr/>
        </p:nvSpPr>
        <p:spPr>
          <a:xfrm>
            <a:off x="1752600" y="4038600"/>
            <a:ext cx="5791200" cy="1031051"/>
          </a:xfrm>
          <a:prstGeom prst="rect">
            <a:avLst/>
          </a:prstGeom>
          <a:noFill/>
        </p:spPr>
        <p:txBody>
          <a:bodyPr wrap="square" rtlCol="0">
            <a:noAutofit/>
          </a:bodyPr>
          <a:lstStyle/>
          <a:p>
            <a:pPr>
              <a:spcBef>
                <a:spcPts val="600"/>
              </a:spcBef>
            </a:pPr>
            <a:r>
              <a:rPr lang="en-US" sz="2800" b="1" dirty="0">
                <a:latin typeface="Arial" pitchFamily="34" charset="0"/>
                <a:cs typeface="Arial" pitchFamily="34" charset="0"/>
              </a:rPr>
              <a:t>Method 1: AIC</a:t>
            </a:r>
          </a:p>
          <a:p>
            <a:pPr>
              <a:spcBef>
                <a:spcPts val="600"/>
              </a:spcBef>
            </a:pPr>
            <a:r>
              <a:rPr lang="en-US" sz="2800" dirty="0">
                <a:latin typeface="Arial" pitchFamily="34" charset="0"/>
                <a:cs typeface="Arial" pitchFamily="34" charset="0"/>
              </a:rPr>
              <a:t>Method 2: Box-Jenkins</a:t>
            </a:r>
          </a:p>
        </p:txBody>
      </p:sp>
      <p:sp>
        <p:nvSpPr>
          <p:cNvPr id="8" name="TextBox 7">
            <a:extLst>
              <a:ext uri="{FF2B5EF4-FFF2-40B4-BE49-F238E27FC236}">
                <a16:creationId xmlns:a16="http://schemas.microsoft.com/office/drawing/2014/main" id="{4BE5A326-D700-CB49-B11E-E9D63B2E4846}"/>
              </a:ext>
            </a:extLst>
          </p:cNvPr>
          <p:cNvSpPr txBox="1"/>
          <p:nvPr/>
        </p:nvSpPr>
        <p:spPr>
          <a:xfrm>
            <a:off x="457200" y="609600"/>
            <a:ext cx="8229600" cy="1569660"/>
          </a:xfrm>
          <a:prstGeom prst="rect">
            <a:avLst/>
          </a:prstGeom>
          <a:noFill/>
        </p:spPr>
        <p:txBody>
          <a:bodyPr wrap="square" rtlCol="0">
            <a:noAutofit/>
          </a:bodyPr>
          <a:lstStyle/>
          <a:p>
            <a:pPr algn="ctr">
              <a:spcBef>
                <a:spcPts val="600"/>
              </a:spcBef>
            </a:pPr>
            <a:r>
              <a:rPr lang="en-US" sz="3200" dirty="0">
                <a:latin typeface="Arial" pitchFamily="34" charset="0"/>
                <a:cs typeface="Arial" pitchFamily="34" charset="0"/>
              </a:rPr>
              <a:t>Suppose that we have decided that the data are not white noise, and we wish to fit an appropriate AR/ARMA model to the data.</a:t>
            </a:r>
          </a:p>
        </p:txBody>
      </p:sp>
    </p:spTree>
    <p:extLst>
      <p:ext uri="{BB962C8B-B14F-4D97-AF65-F5344CB8AC3E}">
        <p14:creationId xmlns:p14="http://schemas.microsoft.com/office/powerpoint/2010/main" val="38191298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03" name="Text Box 3"/>
          <p:cNvSpPr txBox="1">
            <a:spLocks noChangeArrowheads="1"/>
          </p:cNvSpPr>
          <p:nvPr/>
        </p:nvSpPr>
        <p:spPr bwMode="auto">
          <a:xfrm>
            <a:off x="457200" y="1198900"/>
            <a:ext cx="8229600" cy="523220"/>
          </a:xfrm>
          <a:prstGeom prst="rect">
            <a:avLst/>
          </a:prstGeom>
          <a:noFill/>
          <a:ln w="9525">
            <a:noFill/>
            <a:miter lim="800000"/>
            <a:headEnd/>
            <a:tailEnd/>
          </a:ln>
        </p:spPr>
        <p:txBody>
          <a:bodyPr wrap="square">
            <a:noAutofit/>
          </a:bodyPr>
          <a:lstStyle/>
          <a:p>
            <a:pPr>
              <a:spcBef>
                <a:spcPts val="600"/>
              </a:spcBef>
            </a:pPr>
            <a:r>
              <a:rPr lang="en-US" sz="2600" b="1" dirty="0">
                <a:latin typeface="Arial" pitchFamily="34" charset="0"/>
                <a:cs typeface="Arial" pitchFamily="34" charset="0"/>
              </a:rPr>
              <a:t>Akaike’s Information Criterion</a:t>
            </a:r>
          </a:p>
        </p:txBody>
      </p:sp>
      <p:sp>
        <p:nvSpPr>
          <p:cNvPr id="3276804" name="Text Box 4"/>
          <p:cNvSpPr txBox="1">
            <a:spLocks noChangeArrowheads="1"/>
          </p:cNvSpPr>
          <p:nvPr/>
        </p:nvSpPr>
        <p:spPr bwMode="auto">
          <a:xfrm>
            <a:off x="457200" y="1665794"/>
            <a:ext cx="8229600" cy="4613086"/>
          </a:xfrm>
          <a:prstGeom prst="rect">
            <a:avLst/>
          </a:prstGeom>
          <a:noFill/>
          <a:ln w="9525">
            <a:noFill/>
            <a:miter lim="800000"/>
            <a:headEnd/>
            <a:tailEnd/>
          </a:ln>
        </p:spPr>
        <p:txBody>
          <a:bodyPr wrap="square">
            <a:noAutofit/>
          </a:bodyPr>
          <a:lstStyle/>
          <a:p>
            <a:pPr marL="342900" indent="-342900">
              <a:spcBef>
                <a:spcPts val="600"/>
              </a:spcBef>
              <a:buFont typeface="Arial" panose="020B0604020202020204" pitchFamily="34" charset="0"/>
              <a:buChar char="•"/>
            </a:pPr>
            <a:r>
              <a:rPr lang="en-US" sz="2400" dirty="0">
                <a:latin typeface="Arial" pitchFamily="34" charset="0"/>
                <a:cs typeface="Arial" pitchFamily="34" charset="0"/>
              </a:rPr>
              <a:t>A general criterion for statistical model identification that you have seen before in other settings</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Is applicable to the problem of identifying </a:t>
            </a:r>
            <a:r>
              <a:rPr lang="en-US" sz="2400" i="1" dirty="0">
                <a:latin typeface="Times New Roman" pitchFamily="18" charset="0"/>
                <a:cs typeface="Times New Roman" pitchFamily="18" charset="0"/>
              </a:rPr>
              <a:t>p</a:t>
            </a:r>
            <a:r>
              <a:rPr lang="en-US" sz="2400" dirty="0">
                <a:latin typeface="Arial" pitchFamily="34" charset="0"/>
                <a:cs typeface="Arial" pitchFamily="34" charset="0"/>
              </a:rPr>
              <a:t> and </a:t>
            </a:r>
            <a:r>
              <a:rPr lang="en-US" sz="2400" i="1" dirty="0">
                <a:latin typeface="Times New Roman" pitchFamily="18" charset="0"/>
                <a:cs typeface="Times New Roman" pitchFamily="18" charset="0"/>
              </a:rPr>
              <a:t>q</a:t>
            </a:r>
            <a:r>
              <a:rPr lang="en-US" sz="2400" dirty="0">
                <a:latin typeface="Arial" pitchFamily="34" charset="0"/>
                <a:cs typeface="Arial" pitchFamily="34" charset="0"/>
              </a:rPr>
              <a:t> in an ARMA model</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AIC is actually one of a number of information-based criteria for model selection; others include:</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AICC</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BIC</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Others</a:t>
            </a:r>
          </a:p>
          <a:p>
            <a:pPr marL="342900" indent="-342900">
              <a:spcBef>
                <a:spcPts val="600"/>
              </a:spcBef>
              <a:buFont typeface="Arial" panose="020B0604020202020204" pitchFamily="34" charset="0"/>
              <a:buChar char="•"/>
            </a:pPr>
            <a:r>
              <a:rPr lang="en-US" sz="2400" b="1" i="1" dirty="0">
                <a:latin typeface="Arial" pitchFamily="34" charset="0"/>
                <a:cs typeface="Arial" pitchFamily="34" charset="0"/>
              </a:rPr>
              <a:t>The technique we recommend</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Here, the term AIC is used generically to represent the information-based techniques</a:t>
            </a:r>
          </a:p>
        </p:txBody>
      </p:sp>
      <p:sp>
        <p:nvSpPr>
          <p:cNvPr id="2" name="Title 1"/>
          <p:cNvSpPr>
            <a:spLocks noGrp="1"/>
          </p:cNvSpPr>
          <p:nvPr>
            <p:ph type="title"/>
          </p:nvPr>
        </p:nvSpPr>
        <p:spPr>
          <a:xfrm>
            <a:off x="457200" y="228600"/>
            <a:ext cx="8229600" cy="1143000"/>
          </a:xfrm>
        </p:spPr>
        <p:txBody>
          <a:bodyPr>
            <a:noAutofit/>
          </a:bodyPr>
          <a:lstStyle/>
          <a:p>
            <a:pPr>
              <a:spcBef>
                <a:spcPts val="600"/>
              </a:spcBef>
            </a:pPr>
            <a:r>
              <a:rPr lang="en-US" dirty="0"/>
              <a:t>AIC</a:t>
            </a:r>
          </a:p>
        </p:txBody>
      </p:sp>
    </p:spTree>
    <p:extLst>
      <p:ext uri="{BB962C8B-B14F-4D97-AF65-F5344CB8AC3E}">
        <p14:creationId xmlns:p14="http://schemas.microsoft.com/office/powerpoint/2010/main" val="43494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68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680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680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7680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7680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7680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7680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7680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7680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03" grpId="0"/>
      <p:bldP spid="3276804" grpId="0" build="p" bldLvl="2"/>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77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445558"/>
            <a:ext cx="8229600" cy="4555093"/>
          </a:xfrm>
          <a:prstGeom prst="rect">
            <a:avLst/>
          </a:prstGeom>
          <a:noFill/>
        </p:spPr>
        <p:txBody>
          <a:bodyPr wrap="square" rtlCol="0">
            <a:noAutofit/>
          </a:bodyPr>
          <a:lstStyle/>
          <a:p>
            <a:pPr>
              <a:spcBef>
                <a:spcPts val="600"/>
              </a:spcBef>
              <a:spcAft>
                <a:spcPts val="300"/>
              </a:spcAft>
            </a:pPr>
            <a:r>
              <a:rPr lang="en-US" sz="2800" dirty="0">
                <a:latin typeface="Arial" pitchFamily="34" charset="0"/>
                <a:cs typeface="Arial" pitchFamily="34" charset="0"/>
              </a:rPr>
              <a:t>Although identification (ID) of </a:t>
            </a:r>
            <a:r>
              <a:rPr lang="en-US" sz="2800" i="1" dirty="0">
                <a:latin typeface="Times New Roman" panose="02020603050405020304" pitchFamily="18" charset="0"/>
                <a:cs typeface="Times New Roman" panose="02020603050405020304" pitchFamily="18" charset="0"/>
              </a:rPr>
              <a:t>p</a:t>
            </a:r>
            <a:r>
              <a:rPr lang="en-US" sz="2800" dirty="0">
                <a:latin typeface="Arial" pitchFamily="34" charset="0"/>
                <a:cs typeface="Arial" pitchFamily="34" charset="0"/>
              </a:rPr>
              <a:t> and </a:t>
            </a:r>
            <a:r>
              <a:rPr lang="en-US" sz="2800" i="1" dirty="0">
                <a:latin typeface="Times New Roman" panose="02020603050405020304" pitchFamily="18" charset="0"/>
                <a:cs typeface="Times New Roman" panose="02020603050405020304" pitchFamily="18" charset="0"/>
              </a:rPr>
              <a:t>q</a:t>
            </a:r>
            <a:r>
              <a:rPr lang="en-US" sz="2800" dirty="0">
                <a:latin typeface="Arial" pitchFamily="34" charset="0"/>
                <a:cs typeface="Arial" pitchFamily="34" charset="0"/>
              </a:rPr>
              <a:t> is the first step in the analysis, many model ID techniques involve parameter estimation.</a:t>
            </a:r>
          </a:p>
          <a:p>
            <a:pPr marL="457200" indent="-457200">
              <a:spcBef>
                <a:spcPts val="600"/>
              </a:spcBef>
              <a:spcAft>
                <a:spcPts val="300"/>
              </a:spcAft>
              <a:buFont typeface="Arial" panose="020B0604020202020204" pitchFamily="34" charset="0"/>
              <a:buChar char="•"/>
            </a:pPr>
            <a:r>
              <a:rPr lang="en-US" sz="2800" dirty="0">
                <a:latin typeface="Arial" pitchFamily="34" charset="0"/>
                <a:cs typeface="Arial" pitchFamily="34" charset="0"/>
              </a:rPr>
              <a:t>So, we will cover parameter estimation techniques before discussing model ID.</a:t>
            </a:r>
          </a:p>
          <a:p>
            <a:pPr marL="457200" indent="-457200">
              <a:spcBef>
                <a:spcPts val="600"/>
              </a:spcBef>
              <a:spcAft>
                <a:spcPts val="300"/>
              </a:spcAft>
              <a:buFont typeface="Arial" panose="020B0604020202020204" pitchFamily="34" charset="0"/>
              <a:buChar char="•"/>
            </a:pPr>
            <a:r>
              <a:rPr lang="en-US" sz="2800" dirty="0">
                <a:latin typeface="Arial" pitchFamily="34" charset="0"/>
                <a:cs typeface="Arial" pitchFamily="34" charset="0"/>
              </a:rPr>
              <a:t>In practice, we use computer packages to perform the calculations.</a:t>
            </a:r>
          </a:p>
          <a:p>
            <a:pPr>
              <a:spcBef>
                <a:spcPts val="600"/>
              </a:spcBef>
              <a:spcAft>
                <a:spcPts val="300"/>
              </a:spcAft>
            </a:pPr>
            <a:endParaRPr lang="en-US" sz="2800" dirty="0">
              <a:latin typeface="Arial" pitchFamily="34" charset="0"/>
              <a:cs typeface="Arial" pitchFamily="34" charset="0"/>
            </a:endParaRPr>
          </a:p>
        </p:txBody>
      </p:sp>
      <p:sp>
        <p:nvSpPr>
          <p:cNvPr id="2" name="Title 1"/>
          <p:cNvSpPr>
            <a:spLocks noGrp="1"/>
          </p:cNvSpPr>
          <p:nvPr>
            <p:ph type="title"/>
          </p:nvPr>
        </p:nvSpPr>
        <p:spPr/>
        <p:txBody>
          <a:bodyPr/>
          <a:lstStyle/>
          <a:p>
            <a:r>
              <a:rPr lang="en-US" dirty="0">
                <a:latin typeface="Arial" pitchFamily="34" charset="0"/>
                <a:cs typeface="Arial" pitchFamily="34" charset="0"/>
              </a:rPr>
              <a:t>Strategy</a:t>
            </a:r>
            <a:endParaRPr lang="en-US" dirty="0"/>
          </a:p>
        </p:txBody>
      </p:sp>
    </p:spTree>
    <p:extLst>
      <p:ext uri="{BB962C8B-B14F-4D97-AF65-F5344CB8AC3E}">
        <p14:creationId xmlns:p14="http://schemas.microsoft.com/office/powerpoint/2010/main" val="153556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4680D-4B5F-4644-BF03-5693497210DA}"/>
              </a:ext>
            </a:extLst>
          </p:cNvPr>
          <p:cNvSpPr>
            <a:spLocks noGrp="1"/>
          </p:cNvSpPr>
          <p:nvPr>
            <p:ph type="ctrTitle"/>
          </p:nvPr>
        </p:nvSpPr>
        <p:spPr/>
        <p:txBody>
          <a:bodyPr/>
          <a:lstStyle/>
          <a:p>
            <a:r>
              <a:rPr lang="en-US" dirty="0"/>
              <a:t>AIC in General</a:t>
            </a:r>
          </a:p>
        </p:txBody>
      </p:sp>
    </p:spTree>
    <p:extLst>
      <p:ext uri="{BB962C8B-B14F-4D97-AF65-F5344CB8AC3E}">
        <p14:creationId xmlns:p14="http://schemas.microsoft.com/office/powerpoint/2010/main" val="37317283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l="1489" t="21166" b="25170"/>
          <a:stretch/>
        </p:blipFill>
        <p:spPr>
          <a:xfrm>
            <a:off x="220038" y="2707441"/>
            <a:ext cx="7014817" cy="1403316"/>
          </a:xfrm>
          <a:prstGeom prst="rect">
            <a:avLst/>
          </a:prstGeom>
          <a:ln w="28575">
            <a:noFill/>
          </a:ln>
        </p:spPr>
      </p:pic>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t="16848" b="29886"/>
          <a:stretch/>
        </p:blipFill>
        <p:spPr>
          <a:xfrm>
            <a:off x="152400" y="4897762"/>
            <a:ext cx="7324254" cy="1461213"/>
          </a:xfrm>
          <a:prstGeom prst="rect">
            <a:avLst/>
          </a:prstGeom>
          <a:ln w="28575">
            <a:noFill/>
          </a:ln>
        </p:spPr>
      </p:pic>
      <p:sp>
        <p:nvSpPr>
          <p:cNvPr id="23" name="TextBox 22"/>
          <p:cNvSpPr txBox="1"/>
          <p:nvPr/>
        </p:nvSpPr>
        <p:spPr>
          <a:xfrm>
            <a:off x="1570775" y="2351680"/>
            <a:ext cx="4296625" cy="369332"/>
          </a:xfrm>
          <a:prstGeom prst="rect">
            <a:avLst/>
          </a:prstGeom>
          <a:noFill/>
          <a:ln>
            <a:noFill/>
          </a:ln>
        </p:spPr>
        <p:txBody>
          <a:bodyPr wrap="square" rtlCol="0">
            <a:noAutofit/>
          </a:bodyPr>
          <a:lstStyle/>
          <a:p>
            <a:pPr>
              <a:spcBef>
                <a:spcPts val="600"/>
              </a:spcBef>
            </a:pPr>
            <a:r>
              <a:rPr lang="en-US" b="1" dirty="0">
                <a:latin typeface="Courier New" panose="02070309020205020404" pitchFamily="49" charset="0"/>
                <a:cs typeface="Courier New" panose="02070309020205020404" pitchFamily="49" charset="0"/>
              </a:rPr>
              <a:t>Job Score= -87.136+2.575*Test1</a:t>
            </a:r>
          </a:p>
        </p:txBody>
      </p:sp>
      <p:sp>
        <p:nvSpPr>
          <p:cNvPr id="24" name="TextBox 23"/>
          <p:cNvSpPr txBox="1"/>
          <p:nvPr/>
        </p:nvSpPr>
        <p:spPr>
          <a:xfrm>
            <a:off x="838200" y="4567819"/>
            <a:ext cx="5715000" cy="369332"/>
          </a:xfrm>
          <a:prstGeom prst="rect">
            <a:avLst/>
          </a:prstGeom>
          <a:noFill/>
        </p:spPr>
        <p:txBody>
          <a:bodyPr wrap="square" rtlCol="0">
            <a:noAutofit/>
          </a:bodyPr>
          <a:lstStyle/>
          <a:p>
            <a:pPr>
              <a:spcBef>
                <a:spcPts val="600"/>
              </a:spcBef>
            </a:pPr>
            <a:r>
              <a:rPr lang="en-US" b="1" dirty="0">
                <a:latin typeface="Courier New" panose="02070309020205020404" pitchFamily="49" charset="0"/>
                <a:cs typeface="Courier New" panose="02070309020205020404" pitchFamily="49" charset="0"/>
              </a:rPr>
              <a:t>Job Score= -93.71+2.534*Test1+.106*Test2</a:t>
            </a:r>
          </a:p>
        </p:txBody>
      </p:sp>
      <p:sp>
        <p:nvSpPr>
          <p:cNvPr id="25" name="TextBox 24"/>
          <p:cNvSpPr txBox="1"/>
          <p:nvPr/>
        </p:nvSpPr>
        <p:spPr>
          <a:xfrm>
            <a:off x="1524000" y="785106"/>
            <a:ext cx="5952654" cy="631560"/>
          </a:xfrm>
          <a:prstGeom prst="rect">
            <a:avLst/>
          </a:prstGeom>
          <a:noFill/>
        </p:spPr>
        <p:txBody>
          <a:bodyPr wrap="square" rtlCol="0">
            <a:noAutofit/>
          </a:bodyPr>
          <a:lstStyle/>
          <a:p>
            <a:pPr>
              <a:spcBef>
                <a:spcPts val="600"/>
              </a:spcBef>
            </a:pPr>
            <a:r>
              <a:rPr lang="en-US" sz="2000" b="1" dirty="0">
                <a:latin typeface="Courier New" panose="02070309020205020404" pitchFamily="49" charset="0"/>
                <a:cs typeface="Courier New" panose="02070309020205020404" pitchFamily="49" charset="0"/>
              </a:rPr>
              <a:t>Job Score: </a:t>
            </a:r>
            <a:r>
              <a:rPr lang="en-US" sz="2000" dirty="0">
                <a:latin typeface="Arial" pitchFamily="34" charset="0"/>
                <a:cs typeface="Arial" pitchFamily="34" charset="0"/>
              </a:rPr>
              <a:t>measure of job performance</a:t>
            </a:r>
            <a:br>
              <a:rPr lang="en-US" sz="2000" dirty="0">
                <a:latin typeface="Arial" pitchFamily="34" charset="0"/>
                <a:cs typeface="Arial" pitchFamily="34" charset="0"/>
              </a:rPr>
            </a:br>
            <a:r>
              <a:rPr lang="en-US" sz="2000" b="1" dirty="0">
                <a:latin typeface="Courier New" panose="02070309020205020404" pitchFamily="49" charset="0"/>
                <a:cs typeface="Courier New" panose="02070309020205020404" pitchFamily="49" charset="0"/>
              </a:rPr>
              <a:t>Test1 and Test2: </a:t>
            </a:r>
            <a:r>
              <a:rPr lang="en-US" sz="2000" dirty="0">
                <a:latin typeface="Arial" pitchFamily="34" charset="0"/>
                <a:cs typeface="Arial" pitchFamily="34" charset="0"/>
              </a:rPr>
              <a:t>skills tests</a:t>
            </a:r>
          </a:p>
        </p:txBody>
      </p:sp>
      <p:sp>
        <p:nvSpPr>
          <p:cNvPr id="26" name="TextBox 25"/>
          <p:cNvSpPr txBox="1"/>
          <p:nvPr/>
        </p:nvSpPr>
        <p:spPr>
          <a:xfrm>
            <a:off x="351306" y="1428248"/>
            <a:ext cx="8305800" cy="707886"/>
          </a:xfrm>
          <a:prstGeom prst="rect">
            <a:avLst/>
          </a:prstGeom>
          <a:noFill/>
        </p:spPr>
        <p:txBody>
          <a:bodyPr wrap="square" rtlCol="0">
            <a:noAutofit/>
          </a:bodyPr>
          <a:lstStyle/>
          <a:p>
            <a:pPr>
              <a:spcBef>
                <a:spcPts val="600"/>
              </a:spcBef>
            </a:pPr>
            <a:r>
              <a:rPr lang="en-US" sz="2000" b="1" dirty="0">
                <a:latin typeface="Arial" pitchFamily="34" charset="0"/>
                <a:cs typeface="Arial" pitchFamily="34" charset="0"/>
              </a:rPr>
              <a:t>Question: </a:t>
            </a:r>
            <a:r>
              <a:rPr lang="en-US" sz="2000" dirty="0">
                <a:latin typeface="Arial" pitchFamily="34" charset="0"/>
                <a:cs typeface="Arial" pitchFamily="34" charset="0"/>
              </a:rPr>
              <a:t>Can skills tests predict job performance, and which tests are needed?</a:t>
            </a:r>
          </a:p>
        </p:txBody>
      </p:sp>
      <p:sp>
        <p:nvSpPr>
          <p:cNvPr id="27" name="TextBox 26"/>
          <p:cNvSpPr txBox="1"/>
          <p:nvPr/>
        </p:nvSpPr>
        <p:spPr>
          <a:xfrm>
            <a:off x="2003813" y="2047426"/>
            <a:ext cx="3482587" cy="400110"/>
          </a:xfrm>
          <a:prstGeom prst="rect">
            <a:avLst/>
          </a:prstGeom>
          <a:noFill/>
        </p:spPr>
        <p:txBody>
          <a:bodyPr wrap="square" rtlCol="0">
            <a:noAutofit/>
          </a:bodyPr>
          <a:lstStyle/>
          <a:p>
            <a:pPr>
              <a:spcBef>
                <a:spcPts val="600"/>
              </a:spcBef>
            </a:pPr>
            <a:r>
              <a:rPr lang="en-US" sz="2000" b="1" dirty="0">
                <a:latin typeface="Arial" pitchFamily="34" charset="0"/>
                <a:cs typeface="Arial" pitchFamily="34" charset="0"/>
              </a:rPr>
              <a:t>Prediction just using Test1</a:t>
            </a:r>
          </a:p>
        </p:txBody>
      </p:sp>
      <p:cxnSp>
        <p:nvCxnSpPr>
          <p:cNvPr id="28" name="Straight Arrow Connector 27"/>
          <p:cNvCxnSpPr>
            <a:stCxn id="29" idx="3"/>
            <a:endCxn id="30" idx="1"/>
          </p:cNvCxnSpPr>
          <p:nvPr/>
        </p:nvCxnSpPr>
        <p:spPr>
          <a:xfrm flipV="1">
            <a:off x="3200400" y="2250379"/>
            <a:ext cx="3750513" cy="13565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914400" y="3454569"/>
            <a:ext cx="2286000" cy="3048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600" dirty="0">
              <a:solidFill>
                <a:schemeClr val="tx1"/>
              </a:solidFill>
            </a:endParaRPr>
          </a:p>
        </p:txBody>
      </p:sp>
      <p:sp>
        <p:nvSpPr>
          <p:cNvPr id="30" name="TextBox 29"/>
          <p:cNvSpPr txBox="1"/>
          <p:nvPr/>
        </p:nvSpPr>
        <p:spPr>
          <a:xfrm>
            <a:off x="6950913" y="1927213"/>
            <a:ext cx="2044832" cy="646331"/>
          </a:xfrm>
          <a:prstGeom prst="rect">
            <a:avLst/>
          </a:prstGeom>
          <a:noFill/>
          <a:ln w="28575">
            <a:solidFill>
              <a:srgbClr val="FF0000"/>
            </a:solidFill>
          </a:ln>
        </p:spPr>
        <p:txBody>
          <a:bodyPr wrap="square" rtlCol="0">
            <a:noAutofit/>
          </a:bodyPr>
          <a:lstStyle/>
          <a:p>
            <a:pPr>
              <a:spcBef>
                <a:spcPts val="600"/>
              </a:spcBef>
            </a:pPr>
            <a:r>
              <a:rPr lang="en-US" dirty="0">
                <a:latin typeface="Arial" pitchFamily="34" charset="0"/>
                <a:cs typeface="Arial" pitchFamily="34" charset="0"/>
              </a:rPr>
              <a:t>“Unexplained sum-of-squares”</a:t>
            </a:r>
          </a:p>
        </p:txBody>
      </p:sp>
      <p:sp>
        <p:nvSpPr>
          <p:cNvPr id="31" name="TextBox 30"/>
          <p:cNvSpPr txBox="1"/>
          <p:nvPr/>
        </p:nvSpPr>
        <p:spPr>
          <a:xfrm>
            <a:off x="685800" y="4212808"/>
            <a:ext cx="5791200" cy="400110"/>
          </a:xfrm>
          <a:prstGeom prst="rect">
            <a:avLst/>
          </a:prstGeom>
          <a:noFill/>
        </p:spPr>
        <p:txBody>
          <a:bodyPr wrap="square" rtlCol="0">
            <a:noAutofit/>
          </a:bodyPr>
          <a:lstStyle/>
          <a:p>
            <a:pPr>
              <a:spcBef>
                <a:spcPts val="600"/>
              </a:spcBef>
            </a:pPr>
            <a:r>
              <a:rPr lang="en-US" sz="2000" b="1" dirty="0">
                <a:latin typeface="Arial" pitchFamily="34" charset="0"/>
                <a:cs typeface="Arial" pitchFamily="34" charset="0"/>
              </a:rPr>
              <a:t>Will using Test1 and Test2 help explain more?</a:t>
            </a:r>
          </a:p>
        </p:txBody>
      </p:sp>
      <p:sp>
        <p:nvSpPr>
          <p:cNvPr id="32" name="Rounded Rectangle 31"/>
          <p:cNvSpPr/>
          <p:nvPr/>
        </p:nvSpPr>
        <p:spPr>
          <a:xfrm>
            <a:off x="914400" y="5687652"/>
            <a:ext cx="2286000" cy="3048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600" dirty="0">
              <a:solidFill>
                <a:schemeClr val="tx1"/>
              </a:solidFill>
            </a:endParaRPr>
          </a:p>
        </p:txBody>
      </p:sp>
      <p:cxnSp>
        <p:nvCxnSpPr>
          <p:cNvPr id="33" name="Straight Arrow Connector 32"/>
          <p:cNvCxnSpPr>
            <a:stCxn id="32" idx="3"/>
            <a:endCxn id="34" idx="1"/>
          </p:cNvCxnSpPr>
          <p:nvPr/>
        </p:nvCxnSpPr>
        <p:spPr>
          <a:xfrm flipV="1">
            <a:off x="3200400" y="4718596"/>
            <a:ext cx="3886200" cy="11214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086600" y="4118431"/>
            <a:ext cx="1909145" cy="1200329"/>
          </a:xfrm>
          <a:prstGeom prst="rect">
            <a:avLst/>
          </a:prstGeom>
          <a:noFill/>
          <a:ln w="28575">
            <a:solidFill>
              <a:srgbClr val="FF0000"/>
            </a:solidFill>
          </a:ln>
        </p:spPr>
        <p:txBody>
          <a:bodyPr wrap="square" rtlCol="0">
            <a:noAutofit/>
          </a:bodyPr>
          <a:lstStyle/>
          <a:p>
            <a:pPr>
              <a:spcBef>
                <a:spcPts val="600"/>
              </a:spcBef>
            </a:pPr>
            <a:r>
              <a:rPr lang="en-US" dirty="0">
                <a:latin typeface="Arial" pitchFamily="34" charset="0"/>
                <a:cs typeface="Arial" pitchFamily="34" charset="0"/>
              </a:rPr>
              <a:t>“Unexplained sum-of-squares” is smaller</a:t>
            </a:r>
            <a:br>
              <a:rPr lang="en-US" dirty="0">
                <a:latin typeface="Arial" pitchFamily="34" charset="0"/>
                <a:cs typeface="Arial" pitchFamily="34" charset="0"/>
              </a:rPr>
            </a:br>
            <a:r>
              <a:rPr lang="en-US" b="1" dirty="0">
                <a:latin typeface="Arial" pitchFamily="34" charset="0"/>
                <a:cs typeface="Arial" pitchFamily="34" charset="0"/>
                <a:sym typeface="Symbol" panose="05050102010706020507" pitchFamily="18" charset="2"/>
              </a:rPr>
              <a:t></a:t>
            </a:r>
            <a:r>
              <a:rPr lang="en-US" dirty="0">
                <a:latin typeface="Arial" pitchFamily="34" charset="0"/>
                <a:cs typeface="Arial" pitchFamily="34" charset="0"/>
                <a:sym typeface="Symbol" panose="05050102010706020507" pitchFamily="18" charset="2"/>
              </a:rPr>
              <a:t> use Test2?</a:t>
            </a:r>
            <a:endParaRPr lang="en-US" dirty="0">
              <a:latin typeface="Arial" pitchFamily="34" charset="0"/>
              <a:cs typeface="Arial" pitchFamily="34" charset="0"/>
            </a:endParaRPr>
          </a:p>
        </p:txBody>
      </p:sp>
      <p:sp>
        <p:nvSpPr>
          <p:cNvPr id="12" name="Title 11"/>
          <p:cNvSpPr>
            <a:spLocks noGrp="1"/>
          </p:cNvSpPr>
          <p:nvPr>
            <p:ph type="title"/>
          </p:nvPr>
        </p:nvSpPr>
        <p:spPr>
          <a:xfrm>
            <a:off x="457200" y="228600"/>
            <a:ext cx="8229600" cy="627314"/>
          </a:xfrm>
        </p:spPr>
        <p:txBody>
          <a:bodyPr/>
          <a:lstStyle/>
          <a:p>
            <a:pPr>
              <a:spcBef>
                <a:spcPts val="600"/>
              </a:spcBef>
            </a:pPr>
            <a:r>
              <a:rPr lang="en-US" sz="3600" dirty="0">
                <a:latin typeface="Arial" pitchFamily="34" charset="0"/>
                <a:cs typeface="Arial" pitchFamily="34" charset="0"/>
              </a:rPr>
              <a:t>Multiple Regression Example</a:t>
            </a:r>
            <a:endParaRPr lang="en-US" sz="3600" dirty="0"/>
          </a:p>
        </p:txBody>
      </p:sp>
    </p:spTree>
    <p:extLst>
      <p:ext uri="{BB962C8B-B14F-4D97-AF65-F5344CB8AC3E}">
        <p14:creationId xmlns:p14="http://schemas.microsoft.com/office/powerpoint/2010/main" val="2553115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P spid="27" grpId="0"/>
      <p:bldP spid="29" grpId="0" animBg="1"/>
      <p:bldP spid="30" grpId="0" animBg="1"/>
      <p:bldP spid="31" grpId="0"/>
      <p:bldP spid="32" grpId="0" animBg="1"/>
      <p:bldP spid="34"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1295400"/>
                <a:ext cx="8229600" cy="4724400"/>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600" dirty="0">
                    <a:latin typeface="Arial" pitchFamily="34" charset="0"/>
                    <a:cs typeface="Arial" pitchFamily="34" charset="0"/>
                  </a:rPr>
                  <a:t>Recall from multiple regression that adding a new variable will always decrease the unexplained variability.</a:t>
                </a:r>
              </a:p>
              <a:p>
                <a:pPr marL="800100" lvl="1" indent="-342900">
                  <a:spcBef>
                    <a:spcPts val="600"/>
                  </a:spcBef>
                  <a:buFont typeface="Arial" panose="020B0604020202020204" pitchFamily="34" charset="0"/>
                  <a:buChar char="•"/>
                </a:pPr>
                <a:r>
                  <a:rPr lang="en-US" sz="2200" dirty="0">
                    <a:latin typeface="Arial" pitchFamily="34" charset="0"/>
                    <a:cs typeface="Arial" pitchFamily="34" charset="0"/>
                  </a:rPr>
                  <a:t>Even if the new variable is totally unrelated to the dependent variable</a:t>
                </a:r>
              </a:p>
              <a:p>
                <a:pPr marL="342900" indent="-342900">
                  <a:spcBef>
                    <a:spcPts val="600"/>
                  </a:spcBef>
                  <a:buFont typeface="Arial" panose="020B0604020202020204" pitchFamily="34" charset="0"/>
                  <a:buChar char="•"/>
                </a:pPr>
                <a:r>
                  <a:rPr lang="en-US" sz="2600" dirty="0">
                    <a:latin typeface="Arial" pitchFamily="34" charset="0"/>
                    <a:cs typeface="Arial" pitchFamily="34" charset="0"/>
                  </a:rPr>
                  <a:t>Suppose that you have </a:t>
                </a:r>
                <a14:m>
                  <m:oMath xmlns:m="http://schemas.openxmlformats.org/officeDocument/2006/math">
                    <m:acc>
                      <m:accPr>
                        <m:chr m:val="̂"/>
                        <m:ctrlPr>
                          <a:rPr lang="en-US" sz="2600" i="1" smtClean="0">
                            <a:latin typeface="Cambria Math" panose="02040503050406030204" pitchFamily="18" charset="0"/>
                            <a:cs typeface="Times New Roman" panose="02020603050405020304" pitchFamily="18" charset="0"/>
                          </a:rPr>
                        </m:ctrlPr>
                      </m:accPr>
                      <m:e>
                        <m:r>
                          <a:rPr lang="en-US" sz="2600" b="0" i="1" smtClean="0">
                            <a:latin typeface="Cambria Math" panose="02040503050406030204" pitchFamily="18" charset="0"/>
                            <a:cs typeface="Times New Roman" panose="02020603050405020304" pitchFamily="18" charset="0"/>
                          </a:rPr>
                          <m:t>𝑦</m:t>
                        </m:r>
                      </m:e>
                    </m:acc>
                  </m:oMath>
                </a14:m>
                <a:r>
                  <a:rPr lang="en-US" sz="2600" dirty="0">
                    <a:latin typeface="Times New Roman" panose="02020603050405020304" pitchFamily="18" charset="0"/>
                    <a:cs typeface="Times New Roman" panose="02020603050405020304" pitchFamily="18" charset="0"/>
                  </a:rPr>
                  <a:t> = 6 + 3</a:t>
                </a:r>
                <a:r>
                  <a:rPr lang="en-US" sz="2600" i="1" dirty="0">
                    <a:latin typeface="Times New Roman" panose="02020603050405020304" pitchFamily="18" charset="0"/>
                    <a:cs typeface="Times New Roman" panose="02020603050405020304" pitchFamily="18" charset="0"/>
                  </a:rPr>
                  <a:t>x</a:t>
                </a:r>
                <a:r>
                  <a:rPr lang="en-US" sz="2600" baseline="-25000" dirty="0">
                    <a:latin typeface="Times New Roman" panose="02020603050405020304" pitchFamily="18" charset="0"/>
                    <a:cs typeface="Times New Roman" panose="02020603050405020304" pitchFamily="18" charset="0"/>
                  </a:rPr>
                  <a:t>1</a:t>
                </a:r>
                <a:r>
                  <a:rPr lang="en-US" sz="2600" dirty="0">
                    <a:latin typeface="Times New Roman" panose="02020603050405020304" pitchFamily="18" charset="0"/>
                    <a:cs typeface="Times New Roman" panose="02020603050405020304" pitchFamily="18" charset="0"/>
                  </a:rPr>
                  <a:t> </a:t>
                </a:r>
                <a:r>
                  <a:rPr lang="en-US" sz="2600" dirty="0">
                    <a:latin typeface="Arial" panose="020B0604020202020204" pitchFamily="34" charset="0"/>
                    <a:cs typeface="Arial" panose="020B0604020202020204" pitchFamily="34" charset="0"/>
                  </a:rPr>
                  <a:t>as your prediction equation with only</a:t>
                </a:r>
                <a:r>
                  <a:rPr lang="en-US" sz="2600" dirty="0">
                    <a:latin typeface="Times New Roman" panose="02020603050405020304" pitchFamily="18" charset="0"/>
                    <a:cs typeface="Times New Roman" panose="02020603050405020304" pitchFamily="18" charset="0"/>
                  </a:rPr>
                  <a:t> </a:t>
                </a:r>
                <a:r>
                  <a:rPr lang="en-US" sz="2600" i="1" dirty="0">
                    <a:latin typeface="Times New Roman" panose="02020603050405020304" pitchFamily="18" charset="0"/>
                    <a:cs typeface="Times New Roman" panose="02020603050405020304" pitchFamily="18" charset="0"/>
                  </a:rPr>
                  <a:t>x</a:t>
                </a:r>
                <a:r>
                  <a:rPr lang="en-US" sz="2600" baseline="-25000" dirty="0">
                    <a:latin typeface="Times New Roman" panose="02020603050405020304" pitchFamily="18" charset="0"/>
                    <a:cs typeface="Times New Roman" panose="02020603050405020304" pitchFamily="18" charset="0"/>
                  </a:rPr>
                  <a:t>1</a:t>
                </a:r>
                <a:r>
                  <a:rPr lang="en-US" sz="2600" dirty="0">
                    <a:latin typeface="Times New Roman" panose="02020603050405020304" pitchFamily="18" charset="0"/>
                    <a:cs typeface="Times New Roman" panose="02020603050405020304" pitchFamily="18" charset="0"/>
                  </a:rPr>
                  <a:t>.</a:t>
                </a:r>
                <a:endParaRPr lang="en-US" sz="2600" baseline="-25000" dirty="0">
                  <a:latin typeface="Times New Roman" panose="02020603050405020304" pitchFamily="18" charset="0"/>
                  <a:cs typeface="Times New Roman" panose="02020603050405020304" pitchFamily="18" charset="0"/>
                </a:endParaRPr>
              </a:p>
              <a:p>
                <a:pPr marL="800100" lvl="1" indent="-342900">
                  <a:spcBef>
                    <a:spcPts val="600"/>
                  </a:spcBef>
                  <a:buFont typeface="Arial" panose="020B0604020202020204" pitchFamily="34" charset="0"/>
                  <a:buChar char="•"/>
                </a:pPr>
                <a:r>
                  <a:rPr lang="en-US" sz="2200" dirty="0">
                    <a:latin typeface="Arial" panose="020B0604020202020204" pitchFamily="34" charset="0"/>
                    <a:cs typeface="Arial" panose="020B0604020202020204" pitchFamily="34" charset="0"/>
                  </a:rPr>
                  <a:t>If you add </a:t>
                </a:r>
                <a:r>
                  <a:rPr lang="en-US" sz="2200" i="1" dirty="0">
                    <a:latin typeface="Times New Roman" panose="02020603050405020304" pitchFamily="18" charset="0"/>
                    <a:cs typeface="Times New Roman" panose="02020603050405020304" pitchFamily="18" charset="0"/>
                  </a:rPr>
                  <a:t>x</a:t>
                </a:r>
                <a:r>
                  <a:rPr lang="en-US" sz="2200" baseline="-25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a:t>
                </a:r>
                <a:r>
                  <a:rPr lang="en-US" sz="2200" dirty="0">
                    <a:latin typeface="Arial" panose="020B0604020202020204" pitchFamily="34" charset="0"/>
                    <a:cs typeface="Arial" panose="020B0604020202020204" pitchFamily="34" charset="0"/>
                  </a:rPr>
                  <a:t>then you have a multitude of choices for the coefficients</a:t>
                </a:r>
                <a:r>
                  <a:rPr lang="en-US" sz="2200" i="1" dirty="0">
                    <a:latin typeface="Times New Roman" panose="02020603050405020304" pitchFamily="18" charset="0"/>
                    <a:cs typeface="Times New Roman" panose="02020603050405020304" pitchFamily="18" charset="0"/>
                  </a:rPr>
                  <a:t> b</a:t>
                </a:r>
                <a:r>
                  <a:rPr lang="en-US" sz="2200" baseline="-25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a:t>
                </a:r>
                <a:r>
                  <a:rPr lang="en-US" sz="2200" i="1" dirty="0">
                    <a:latin typeface="Times New Roman" panose="02020603050405020304" pitchFamily="18" charset="0"/>
                    <a:cs typeface="Times New Roman" panose="02020603050405020304" pitchFamily="18" charset="0"/>
                  </a:rPr>
                  <a:t>b</a:t>
                </a:r>
                <a:r>
                  <a:rPr lang="en-US" sz="2200" baseline="-25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a:t>
                </a:r>
                <a:r>
                  <a:rPr lang="en-US" sz="2200" dirty="0">
                    <a:latin typeface="Arial" panose="020B0604020202020204" pitchFamily="34" charset="0"/>
                    <a:cs typeface="Arial" panose="020B0604020202020204" pitchFamily="34" charset="0"/>
                  </a:rPr>
                  <a:t>and </a:t>
                </a:r>
                <a:r>
                  <a:rPr lang="en-US" sz="2200" i="1" dirty="0">
                    <a:latin typeface="Times New Roman" panose="02020603050405020304" pitchFamily="18" charset="0"/>
                    <a:cs typeface="Times New Roman" panose="02020603050405020304" pitchFamily="18" charset="0"/>
                  </a:rPr>
                  <a:t>b</a:t>
                </a:r>
                <a:r>
                  <a:rPr lang="en-US" sz="2200" baseline="-25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a:t>
                </a:r>
                <a:r>
                  <a:rPr lang="en-US" sz="2200" dirty="0">
                    <a:latin typeface="Arial" panose="020B0604020202020204" pitchFamily="34" charset="0"/>
                    <a:cs typeface="Arial" panose="020B0604020202020204" pitchFamily="34" charset="0"/>
                  </a:rPr>
                  <a:t>in the prediction equation </a:t>
                </a:r>
                <a14:m>
                  <m:oMath xmlns:m="http://schemas.openxmlformats.org/officeDocument/2006/math">
                    <m:acc>
                      <m:accPr>
                        <m:chr m:val="̂"/>
                        <m:ctrlPr>
                          <a:rPr lang="en-US" sz="2200" i="1">
                            <a:latin typeface="Cambria Math" panose="02040503050406030204" pitchFamily="18" charset="0"/>
                            <a:cs typeface="Times New Roman" panose="02020603050405020304" pitchFamily="18" charset="0"/>
                          </a:rPr>
                        </m:ctrlPr>
                      </m:accPr>
                      <m:e>
                        <m:r>
                          <a:rPr lang="en-US" sz="2200" i="1">
                            <a:latin typeface="Cambria Math" panose="02040503050406030204" pitchFamily="18" charset="0"/>
                            <a:cs typeface="Times New Roman" panose="02020603050405020304" pitchFamily="18" charset="0"/>
                          </a:rPr>
                          <m:t>𝑦</m:t>
                        </m:r>
                      </m:e>
                    </m:acc>
                  </m:oMath>
                </a14:m>
                <a:r>
                  <a:rPr lang="en-US" sz="2200" dirty="0">
                    <a:latin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cs typeface="Times New Roman" panose="02020603050405020304" pitchFamily="18" charset="0"/>
                  </a:rPr>
                  <a:t>b</a:t>
                </a:r>
                <a:r>
                  <a:rPr lang="en-US" sz="2200" baseline="-25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a:t>
                </a:r>
                <a:r>
                  <a:rPr lang="en-US" sz="2200" i="1" dirty="0">
                    <a:latin typeface="Times New Roman" panose="02020603050405020304" pitchFamily="18" charset="0"/>
                    <a:cs typeface="Times New Roman" panose="02020603050405020304" pitchFamily="18" charset="0"/>
                  </a:rPr>
                  <a:t> b</a:t>
                </a:r>
                <a:r>
                  <a:rPr lang="en-US" sz="2200" baseline="-25000" dirty="0">
                    <a:latin typeface="Times New Roman" panose="02020603050405020304" pitchFamily="18" charset="0"/>
                    <a:cs typeface="Times New Roman" panose="02020603050405020304" pitchFamily="18" charset="0"/>
                  </a:rPr>
                  <a:t>1 </a:t>
                </a:r>
                <a:r>
                  <a:rPr lang="en-US" sz="2200" i="1" dirty="0">
                    <a:latin typeface="Times New Roman" panose="02020603050405020304" pitchFamily="18" charset="0"/>
                    <a:cs typeface="Times New Roman" panose="02020603050405020304" pitchFamily="18" charset="0"/>
                  </a:rPr>
                  <a:t>x</a:t>
                </a:r>
                <a:r>
                  <a:rPr lang="en-US" sz="2200" baseline="-25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cs typeface="Times New Roman" panose="02020603050405020304" pitchFamily="18" charset="0"/>
                  </a:rPr>
                  <a:t>b</a:t>
                </a:r>
                <a:r>
                  <a:rPr lang="en-US" sz="2200" baseline="-25000" dirty="0">
                    <a:latin typeface="Times New Roman" panose="02020603050405020304" pitchFamily="18" charset="0"/>
                    <a:cs typeface="Times New Roman" panose="02020603050405020304" pitchFamily="18" charset="0"/>
                  </a:rPr>
                  <a:t>2 </a:t>
                </a:r>
                <a:r>
                  <a:rPr lang="en-US" sz="2200" i="1" dirty="0">
                    <a:latin typeface="Times New Roman" panose="02020603050405020304" pitchFamily="18" charset="0"/>
                    <a:cs typeface="Times New Roman" panose="02020603050405020304" pitchFamily="18" charset="0"/>
                  </a:rPr>
                  <a:t>x</a:t>
                </a:r>
                <a:r>
                  <a:rPr lang="en-US" sz="2200" baseline="-25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a:t>
                </a:r>
              </a:p>
              <a:p>
                <a:pPr marL="800100" lvl="1" indent="-342900">
                  <a:spcBef>
                    <a:spcPts val="600"/>
                  </a:spcBef>
                  <a:buFont typeface="Arial" panose="020B0604020202020204" pitchFamily="34" charset="0"/>
                  <a:buChar char="•"/>
                </a:pPr>
                <a:r>
                  <a:rPr lang="en-US" sz="2200" dirty="0">
                    <a:latin typeface="Arial" panose="020B0604020202020204" pitchFamily="34" charset="0"/>
                    <a:cs typeface="Arial" panose="020B0604020202020204" pitchFamily="34" charset="0"/>
                  </a:rPr>
                  <a:t>One of these choices is </a:t>
                </a:r>
                <a:r>
                  <a:rPr lang="en-US" sz="2200" i="1" dirty="0">
                    <a:latin typeface="Times New Roman" panose="02020603050405020304" pitchFamily="18" charset="0"/>
                    <a:cs typeface="Times New Roman" panose="02020603050405020304" pitchFamily="18" charset="0"/>
                  </a:rPr>
                  <a:t>b</a:t>
                </a:r>
                <a:r>
                  <a:rPr lang="en-US" sz="2200" baseline="-25000" dirty="0">
                    <a:latin typeface="Times New Roman" panose="02020603050405020304" pitchFamily="18" charset="0"/>
                    <a:cs typeface="Times New Roman" panose="02020603050405020304" pitchFamily="18" charset="0"/>
                  </a:rPr>
                  <a:t>0 </a:t>
                </a:r>
                <a:r>
                  <a:rPr lang="en-US" sz="2200" dirty="0">
                    <a:latin typeface="Times New Roman" panose="02020603050405020304" pitchFamily="18" charset="0"/>
                    <a:cs typeface="Times New Roman" panose="02020603050405020304" pitchFamily="18" charset="0"/>
                  </a:rPr>
                  <a:t>= 6, </a:t>
                </a:r>
                <a:r>
                  <a:rPr lang="en-US" sz="2200" i="1" dirty="0">
                    <a:latin typeface="Times New Roman" panose="02020603050405020304" pitchFamily="18" charset="0"/>
                    <a:cs typeface="Times New Roman" panose="02020603050405020304" pitchFamily="18" charset="0"/>
                  </a:rPr>
                  <a:t>b</a:t>
                </a:r>
                <a:r>
                  <a:rPr lang="en-US" sz="2200" baseline="-25000" dirty="0">
                    <a:latin typeface="Times New Roman" panose="02020603050405020304" pitchFamily="18" charset="0"/>
                    <a:cs typeface="Times New Roman" panose="02020603050405020304" pitchFamily="18" charset="0"/>
                  </a:rPr>
                  <a:t>1 </a:t>
                </a:r>
                <a:r>
                  <a:rPr lang="en-US" sz="2200" dirty="0">
                    <a:latin typeface="Times New Roman" panose="02020603050405020304" pitchFamily="18" charset="0"/>
                    <a:cs typeface="Times New Roman" panose="02020603050405020304" pitchFamily="18" charset="0"/>
                  </a:rPr>
                  <a:t>= 3, </a:t>
                </a:r>
                <a:r>
                  <a:rPr lang="en-US" sz="2200" dirty="0">
                    <a:latin typeface="Arial" panose="020B0604020202020204" pitchFamily="34" charset="0"/>
                    <a:cs typeface="Arial" panose="020B0604020202020204" pitchFamily="34" charset="0"/>
                  </a:rPr>
                  <a:t>and </a:t>
                </a:r>
                <a:r>
                  <a:rPr lang="en-US" sz="2200" i="1" dirty="0">
                    <a:latin typeface="Times New Roman" panose="02020603050405020304" pitchFamily="18" charset="0"/>
                    <a:cs typeface="Times New Roman" panose="02020603050405020304" pitchFamily="18" charset="0"/>
                  </a:rPr>
                  <a:t>b</a:t>
                </a:r>
                <a:r>
                  <a:rPr lang="en-US" sz="2200" baseline="-25000" dirty="0">
                    <a:latin typeface="Times New Roman" panose="02020603050405020304" pitchFamily="18" charset="0"/>
                    <a:cs typeface="Times New Roman" panose="02020603050405020304" pitchFamily="18" charset="0"/>
                  </a:rPr>
                  <a:t>2 </a:t>
                </a:r>
                <a:r>
                  <a:rPr lang="en-US" sz="2200" dirty="0">
                    <a:latin typeface="Times New Roman" panose="02020603050405020304" pitchFamily="18" charset="0"/>
                    <a:cs typeface="Times New Roman" panose="02020603050405020304" pitchFamily="18" charset="0"/>
                  </a:rPr>
                  <a:t>= 0</a:t>
                </a:r>
              </a:p>
              <a:p>
                <a:pPr marL="1257300" lvl="2" indent="-342900">
                  <a:spcBef>
                    <a:spcPts val="600"/>
                  </a:spcBef>
                  <a:buFont typeface="Arial" panose="020B0604020202020204" pitchFamily="34" charset="0"/>
                  <a:buChar char="•"/>
                </a:pPr>
                <a:r>
                  <a:rPr lang="en-US" dirty="0">
                    <a:latin typeface="Arial" panose="020B0604020202020204" pitchFamily="34" charset="0"/>
                    <a:cs typeface="Arial" panose="020B0604020202020204" pitchFamily="34" charset="0"/>
                  </a:rPr>
                  <a:t>That is, you can’t do worse than you did using only </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457200" y="1295400"/>
                <a:ext cx="8229600" cy="4724400"/>
              </a:xfrm>
              <a:prstGeom prst="rect">
                <a:avLst/>
              </a:prstGeom>
              <a:blipFill>
                <a:blip r:embed="rId2"/>
                <a:stretch>
                  <a:fillRect l="-1235" t="-1072" r="-1698" b="-2145"/>
                </a:stretch>
              </a:blipFill>
            </p:spPr>
            <p:txBody>
              <a:bodyPr/>
              <a:lstStyle/>
              <a:p>
                <a:r>
                  <a:rPr lang="en-US">
                    <a:noFill/>
                  </a:rPr>
                  <a:t> </a:t>
                </a:r>
              </a:p>
            </p:txBody>
          </p:sp>
        </mc:Fallback>
      </mc:AlternateContent>
      <p:sp>
        <p:nvSpPr>
          <p:cNvPr id="3" name="Title 2"/>
          <p:cNvSpPr>
            <a:spLocks noGrp="1"/>
          </p:cNvSpPr>
          <p:nvPr>
            <p:ph type="title"/>
          </p:nvPr>
        </p:nvSpPr>
        <p:spPr/>
        <p:txBody>
          <a:bodyPr>
            <a:noAutofit/>
          </a:bodyPr>
          <a:lstStyle/>
          <a:p>
            <a:pPr>
              <a:spcBef>
                <a:spcPts val="600"/>
              </a:spcBef>
            </a:pPr>
            <a:r>
              <a:rPr lang="en-US" dirty="0">
                <a:latin typeface="Arial" pitchFamily="34" charset="0"/>
                <a:cs typeface="Arial" pitchFamily="34" charset="0"/>
              </a:rPr>
              <a:t>Comments</a:t>
            </a:r>
            <a:endParaRPr lang="en-US" dirty="0"/>
          </a:p>
        </p:txBody>
      </p:sp>
      <p:sp>
        <p:nvSpPr>
          <p:cNvPr id="5" name="TextBox 4">
            <a:extLst>
              <a:ext uri="{FF2B5EF4-FFF2-40B4-BE49-F238E27FC236}">
                <a16:creationId xmlns:a16="http://schemas.microsoft.com/office/drawing/2014/main" id="{CB082091-F279-B841-A65A-518B11180BD5}"/>
              </a:ext>
            </a:extLst>
          </p:cNvPr>
          <p:cNvSpPr txBox="1"/>
          <p:nvPr/>
        </p:nvSpPr>
        <p:spPr>
          <a:xfrm>
            <a:off x="152400" y="6096000"/>
            <a:ext cx="8982635" cy="1092607"/>
          </a:xfrm>
          <a:prstGeom prst="rect">
            <a:avLst/>
          </a:prstGeom>
          <a:noFill/>
        </p:spPr>
        <p:txBody>
          <a:bodyPr wrap="square" rtlCol="0">
            <a:noAutofit/>
          </a:bodyPr>
          <a:lstStyle/>
          <a:p>
            <a:pPr>
              <a:spcBef>
                <a:spcPts val="600"/>
              </a:spcBef>
            </a:pPr>
            <a:r>
              <a:rPr lang="en-US" sz="1200" b="1" dirty="0">
                <a:latin typeface="Arial" pitchFamily="34" charset="0"/>
                <a:cs typeface="Arial" pitchFamily="34" charset="0"/>
              </a:rPr>
              <a:t>NOTE</a:t>
            </a:r>
            <a:r>
              <a:rPr lang="en-US" sz="1200" dirty="0">
                <a:latin typeface="Arial" pitchFamily="34" charset="0"/>
                <a:cs typeface="Arial" pitchFamily="34" charset="0"/>
              </a:rPr>
              <a:t>: The multiple regression example is from Elliott and Woodward (2016), and the computer output is from IBM SPSS.</a:t>
            </a:r>
          </a:p>
        </p:txBody>
      </p:sp>
    </p:spTree>
    <p:extLst>
      <p:ext uri="{BB962C8B-B14F-4D97-AF65-F5344CB8AC3E}">
        <p14:creationId xmlns:p14="http://schemas.microsoft.com/office/powerpoint/2010/main" val="30518873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979752"/>
            <a:ext cx="8229600" cy="4186888"/>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400" dirty="0">
                <a:latin typeface="Arial" pitchFamily="34" charset="0"/>
                <a:cs typeface="Arial" pitchFamily="34" charset="0"/>
              </a:rPr>
              <a:t>Adding variables to an existing equation will always reduce the residual/unexplained variability</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So, the fact that the residual/unexplained variability is reduced by adding a new variable is not sufficient evidence to conclude that the new variable is important to the prediction</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Our goal is to reduce the residual/unexplained variability—</a:t>
            </a:r>
            <a:r>
              <a:rPr lang="en-US" sz="2400" b="1" i="1" dirty="0">
                <a:latin typeface="Arial" pitchFamily="34" charset="0"/>
                <a:cs typeface="Arial" pitchFamily="34" charset="0"/>
              </a:rPr>
              <a:t>to a point</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If the goal were to reduce residual/unexplained variability as much as possible, we would always use </a:t>
            </a:r>
            <a:r>
              <a:rPr lang="en-US" sz="2000" b="1" dirty="0">
                <a:latin typeface="Arial" pitchFamily="34" charset="0"/>
                <a:cs typeface="Arial" pitchFamily="34" charset="0"/>
              </a:rPr>
              <a:t>all </a:t>
            </a:r>
            <a:r>
              <a:rPr lang="en-US" sz="2000" dirty="0">
                <a:latin typeface="Arial" pitchFamily="34" charset="0"/>
                <a:cs typeface="Arial" pitchFamily="34" charset="0"/>
              </a:rPr>
              <a:t>the available independent variables.</a:t>
            </a:r>
          </a:p>
        </p:txBody>
      </p:sp>
      <p:sp>
        <p:nvSpPr>
          <p:cNvPr id="3" name="TextBox 2"/>
          <p:cNvSpPr txBox="1"/>
          <p:nvPr/>
        </p:nvSpPr>
        <p:spPr>
          <a:xfrm>
            <a:off x="457200" y="405825"/>
            <a:ext cx="6477000" cy="584775"/>
          </a:xfrm>
          <a:prstGeom prst="rect">
            <a:avLst/>
          </a:prstGeom>
          <a:noFill/>
        </p:spPr>
        <p:txBody>
          <a:bodyPr wrap="square" rtlCol="0">
            <a:noAutofit/>
          </a:bodyPr>
          <a:lstStyle/>
          <a:p>
            <a:pPr>
              <a:spcBef>
                <a:spcPts val="600"/>
              </a:spcBef>
            </a:pPr>
            <a:r>
              <a:rPr lang="en-US" sz="2800" b="1" dirty="0">
                <a:latin typeface="Arial" pitchFamily="34" charset="0"/>
                <a:cs typeface="Arial" pitchFamily="34" charset="0"/>
              </a:rPr>
              <a:t>Recall: </a:t>
            </a:r>
            <a:r>
              <a:rPr lang="en-US" sz="2800" b="1" i="1" dirty="0">
                <a:latin typeface="Arial" pitchFamily="34" charset="0"/>
                <a:cs typeface="Arial" pitchFamily="34" charset="0"/>
              </a:rPr>
              <a:t>in multiple regression</a:t>
            </a:r>
          </a:p>
        </p:txBody>
      </p:sp>
    </p:spTree>
    <p:extLst>
      <p:ext uri="{BB962C8B-B14F-4D97-AF65-F5344CB8AC3E}">
        <p14:creationId xmlns:p14="http://schemas.microsoft.com/office/powerpoint/2010/main" val="300481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979752"/>
                <a:ext cx="8458200" cy="4963848"/>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400" dirty="0">
                    <a:latin typeface="Arial" pitchFamily="34" charset="0"/>
                    <a:cs typeface="Arial" pitchFamily="34" charset="0"/>
                  </a:rPr>
                  <a:t>When fitting an ARMA model to a set of data, a goal is to explain as much of the variability in the data as is “reasonably possible.”</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in ARMA modeling, the unexplained variability is measured by </a:t>
                </a:r>
                <a14:m>
                  <m:oMath xmlns:m="http://schemas.openxmlformats.org/officeDocument/2006/math">
                    <m:sSubSup>
                      <m:sSubSupPr>
                        <m:ctrlPr>
                          <a:rPr lang="en-US" sz="2000" i="1">
                            <a:latin typeface="Cambria Math" panose="02040503050406030204" pitchFamily="18" charset="0"/>
                            <a:cs typeface="Arial" pitchFamily="34" charset="0"/>
                          </a:rPr>
                        </m:ctrlPr>
                      </m:sSubSupPr>
                      <m:e>
                        <m:acc>
                          <m:accPr>
                            <m:chr m:val="̂"/>
                            <m:ctrlPr>
                              <a:rPr lang="en-US" sz="2000" i="1">
                                <a:latin typeface="Cambria Math" panose="02040503050406030204" pitchFamily="18" charset="0"/>
                                <a:cs typeface="Arial" pitchFamily="34" charset="0"/>
                                <a:sym typeface="Symbol" panose="05050102010706020507" pitchFamily="18" charset="2"/>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i="1">
                            <a:latin typeface="Cambria Math" panose="02040503050406030204" pitchFamily="18" charset="0"/>
                            <a:cs typeface="Arial" pitchFamily="34" charset="0"/>
                          </a:rPr>
                          <m:t>𝑎</m:t>
                        </m:r>
                      </m:sub>
                      <m:sup>
                        <m:r>
                          <a:rPr lang="en-US" sz="2000" i="1">
                            <a:latin typeface="Cambria Math" panose="02040503050406030204" pitchFamily="18" charset="0"/>
                            <a:cs typeface="Arial" pitchFamily="34" charset="0"/>
                          </a:rPr>
                          <m:t>2</m:t>
                        </m:r>
                      </m:sup>
                    </m:sSubSup>
                  </m:oMath>
                </a14:m>
                <a:endParaRPr lang="en-US" sz="2400" dirty="0">
                  <a:latin typeface="Arial" pitchFamily="34" charset="0"/>
                  <a:cs typeface="Arial" pitchFamily="34" charset="0"/>
                </a:endParaRP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Suppose that we fit an AR(1) model, say </a:t>
                </a:r>
                <a14:m>
                  <m:oMath xmlns:m="http://schemas.openxmlformats.org/officeDocument/2006/math">
                    <m:sSub>
                      <m:sSubPr>
                        <m:ctrlPr>
                          <a:rPr lang="en-US" sz="2400" i="1">
                            <a:latin typeface="Cambria Math" panose="02040503050406030204" pitchFamily="18" charset="0"/>
                            <a:cs typeface="Arial" pitchFamily="34" charset="0"/>
                          </a:rPr>
                        </m:ctrlPr>
                      </m:sSubPr>
                      <m:e>
                        <m:r>
                          <a:rPr lang="en-US" sz="2400" i="1">
                            <a:latin typeface="Cambria Math" panose="02040503050406030204" pitchFamily="18" charset="0"/>
                            <a:cs typeface="Arial" pitchFamily="34" charset="0"/>
                          </a:rPr>
                          <m:t>𝑋</m:t>
                        </m:r>
                      </m:e>
                      <m:sub>
                        <m:r>
                          <a:rPr lang="en-US" sz="2400" i="1">
                            <a:latin typeface="Cambria Math" panose="02040503050406030204" pitchFamily="18" charset="0"/>
                            <a:cs typeface="Arial" pitchFamily="34" charset="0"/>
                          </a:rPr>
                          <m:t>𝑡</m:t>
                        </m:r>
                      </m:sub>
                    </m:sSub>
                    <m:r>
                      <a:rPr lang="en-US" sz="2400" i="1">
                        <a:latin typeface="Cambria Math" panose="02040503050406030204" pitchFamily="18" charset="0"/>
                        <a:cs typeface="Arial" pitchFamily="34" charset="0"/>
                      </a:rPr>
                      <m:t>−.8</m:t>
                    </m:r>
                    <m:sSub>
                      <m:sSubPr>
                        <m:ctrlPr>
                          <a:rPr lang="en-US" sz="2400" i="1">
                            <a:latin typeface="Cambria Math" panose="02040503050406030204" pitchFamily="18" charset="0"/>
                            <a:cs typeface="Arial" pitchFamily="34" charset="0"/>
                          </a:rPr>
                        </m:ctrlPr>
                      </m:sSubPr>
                      <m:e>
                        <m:r>
                          <a:rPr lang="en-US" sz="2400" i="1">
                            <a:latin typeface="Cambria Math" panose="02040503050406030204" pitchFamily="18" charset="0"/>
                            <a:cs typeface="Arial" pitchFamily="34" charset="0"/>
                          </a:rPr>
                          <m:t>𝑋</m:t>
                        </m:r>
                      </m:e>
                      <m:sub>
                        <m:r>
                          <a:rPr lang="en-US" sz="2400" i="1">
                            <a:latin typeface="Cambria Math" panose="02040503050406030204" pitchFamily="18" charset="0"/>
                            <a:cs typeface="Arial" pitchFamily="34" charset="0"/>
                          </a:rPr>
                          <m:t>𝑡</m:t>
                        </m:r>
                        <m:r>
                          <a:rPr lang="en-US" sz="2400" i="1">
                            <a:latin typeface="Cambria Math" panose="02040503050406030204" pitchFamily="18" charset="0"/>
                            <a:cs typeface="Arial" pitchFamily="34" charset="0"/>
                          </a:rPr>
                          <m:t>−1</m:t>
                        </m:r>
                      </m:sub>
                    </m:sSub>
                    <m:r>
                      <a:rPr lang="en-US" sz="2400" b="0" i="0" smtClean="0">
                        <a:latin typeface="Cambria Math" panose="02040503050406030204" pitchFamily="18" charset="0"/>
                        <a:cs typeface="Arial" pitchFamily="34" charset="0"/>
                      </a:rPr>
                      <m:t>= </m:t>
                    </m:r>
                    <m:sSub>
                      <m:sSubPr>
                        <m:ctrlPr>
                          <a:rPr lang="en-US" sz="2400" i="1">
                            <a:latin typeface="Cambria Math" panose="02040503050406030204" pitchFamily="18" charset="0"/>
                            <a:cs typeface="Arial" pitchFamily="34" charset="0"/>
                          </a:rPr>
                        </m:ctrlPr>
                      </m:sSubPr>
                      <m:e>
                        <m:r>
                          <a:rPr lang="en-US" sz="2400" i="1">
                            <a:latin typeface="Cambria Math" panose="02040503050406030204" pitchFamily="18" charset="0"/>
                            <a:cs typeface="Arial" pitchFamily="34" charset="0"/>
                          </a:rPr>
                          <m:t>𝑎</m:t>
                        </m:r>
                      </m:e>
                      <m:sub>
                        <m:r>
                          <a:rPr lang="en-US" sz="2400" i="1">
                            <a:latin typeface="Cambria Math" panose="02040503050406030204" pitchFamily="18" charset="0"/>
                            <a:cs typeface="Arial" pitchFamily="34" charset="0"/>
                          </a:rPr>
                          <m:t>𝑡</m:t>
                        </m:r>
                      </m:sub>
                    </m:sSub>
                  </m:oMath>
                </a14:m>
                <a:r>
                  <a:rPr lang="en-US" sz="2400" dirty="0">
                    <a:latin typeface="Arial" pitchFamily="34" charset="0"/>
                    <a:cs typeface="Arial" pitchFamily="34" charset="0"/>
                  </a:rPr>
                  <a:t>, to a realization</a:t>
                </a:r>
                <a14:m>
                  <m:oMath xmlns:m="http://schemas.openxmlformats.org/officeDocument/2006/math">
                    <m:r>
                      <a:rPr lang="en-US" sz="2400">
                        <a:latin typeface="Cambria Math" panose="02040503050406030204" pitchFamily="18" charset="0"/>
                        <a:cs typeface="Arial" pitchFamily="34" charset="0"/>
                      </a:rPr>
                      <m:t> </m:t>
                    </m:r>
                  </m:oMath>
                </a14:m>
                <a:r>
                  <a:rPr lang="en-US" sz="2400" dirty="0">
                    <a:latin typeface="Arial" pitchFamily="34" charset="0"/>
                    <a:cs typeface="Arial" pitchFamily="34" charset="0"/>
                  </a:rPr>
                  <a:t>and associated with this fit is estimated white-noise variance </a:t>
                </a:r>
                <a14:m>
                  <m:oMath xmlns:m="http://schemas.openxmlformats.org/officeDocument/2006/math">
                    <m:sSubSup>
                      <m:sSubSupPr>
                        <m:ctrlPr>
                          <a:rPr lang="en-US" sz="2400" i="1">
                            <a:latin typeface="Cambria Math" panose="02040503050406030204" pitchFamily="18" charset="0"/>
                            <a:cs typeface="Arial" pitchFamily="34" charset="0"/>
                          </a:rPr>
                        </m:ctrlPr>
                      </m:sSubSupPr>
                      <m:e>
                        <m:acc>
                          <m:accPr>
                            <m:chr m:val="̂"/>
                            <m:ctrlPr>
                              <a:rPr lang="en-US" sz="2400" i="1">
                                <a:latin typeface="Cambria Math" panose="02040503050406030204" pitchFamily="18" charset="0"/>
                                <a:cs typeface="Arial" pitchFamily="34" charset="0"/>
                                <a:sym typeface="Symbol" panose="05050102010706020507" pitchFamily="18" charset="2"/>
                              </a:rPr>
                            </m:ctrlPr>
                          </m:accPr>
                          <m:e>
                            <m:r>
                              <a:rPr lang="en-US" sz="2400" i="1">
                                <a:latin typeface="Cambria Math" panose="02040503050406030204" pitchFamily="18" charset="0"/>
                                <a:cs typeface="Arial" pitchFamily="34" charset="0"/>
                                <a:sym typeface="Symbol" panose="05050102010706020507" pitchFamily="18" charset="2"/>
                              </a:rPr>
                              <m:t></m:t>
                            </m:r>
                          </m:e>
                        </m:acc>
                      </m:e>
                      <m:sub>
                        <m:r>
                          <a:rPr lang="en-US" sz="2400" i="1">
                            <a:latin typeface="Cambria Math" panose="02040503050406030204" pitchFamily="18" charset="0"/>
                            <a:cs typeface="Arial" pitchFamily="34" charset="0"/>
                          </a:rPr>
                          <m:t>𝑎</m:t>
                        </m:r>
                      </m:sub>
                      <m:sup>
                        <m:r>
                          <a:rPr lang="en-US" sz="2400" i="1">
                            <a:latin typeface="Cambria Math" panose="02040503050406030204" pitchFamily="18" charset="0"/>
                            <a:cs typeface="Arial" pitchFamily="34" charset="0"/>
                          </a:rPr>
                          <m:t>2</m:t>
                        </m:r>
                      </m:sup>
                    </m:sSubSup>
                  </m:oMath>
                </a14:m>
                <a:r>
                  <a:rPr lang="en-US" sz="2400" dirty="0">
                    <a:latin typeface="Arial" pitchFamily="34" charset="0"/>
                    <a:cs typeface="Arial" pitchFamily="34" charset="0"/>
                  </a:rPr>
                  <a:t>.</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Then, if we fit an AR(2) model to the data, one choice for the AR(2) model is </a:t>
                </a:r>
                <a14:m>
                  <m:oMath xmlns:m="http://schemas.openxmlformats.org/officeDocument/2006/math">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𝑋</m:t>
                        </m:r>
                      </m:e>
                      <m:sub>
                        <m:r>
                          <a:rPr lang="en-US" sz="2000" i="1">
                            <a:latin typeface="Cambria Math" panose="02040503050406030204" pitchFamily="18" charset="0"/>
                            <a:cs typeface="Arial" pitchFamily="34" charset="0"/>
                          </a:rPr>
                          <m:t>𝑡</m:t>
                        </m:r>
                      </m:sub>
                    </m:sSub>
                    <m:r>
                      <a:rPr lang="en-US" sz="2000" i="1">
                        <a:latin typeface="Cambria Math" panose="02040503050406030204" pitchFamily="18" charset="0"/>
                        <a:cs typeface="Arial" pitchFamily="34" charset="0"/>
                      </a:rPr>
                      <m:t>−.8</m:t>
                    </m:r>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𝑋</m:t>
                        </m:r>
                      </m:e>
                      <m:sub>
                        <m:r>
                          <a:rPr lang="en-US" sz="2000" i="1">
                            <a:latin typeface="Cambria Math" panose="02040503050406030204" pitchFamily="18" charset="0"/>
                            <a:cs typeface="Arial" pitchFamily="34" charset="0"/>
                          </a:rPr>
                          <m:t>𝑡</m:t>
                        </m:r>
                        <m:r>
                          <a:rPr lang="en-US" sz="2000" i="1">
                            <a:latin typeface="Cambria Math" panose="02040503050406030204" pitchFamily="18" charset="0"/>
                            <a:cs typeface="Arial" pitchFamily="34" charset="0"/>
                          </a:rPr>
                          <m:t>−1</m:t>
                        </m:r>
                      </m:sub>
                    </m:sSub>
                    <m:r>
                      <a:rPr lang="en-US" sz="2000" i="1">
                        <a:latin typeface="Cambria Math" panose="02040503050406030204" pitchFamily="18" charset="0"/>
                        <a:cs typeface="Arial" pitchFamily="34" charset="0"/>
                      </a:rPr>
                      <m:t>+0</m:t>
                    </m:r>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𝑋</m:t>
                        </m:r>
                      </m:e>
                      <m:sub>
                        <m:r>
                          <a:rPr lang="en-US" sz="2000" i="1">
                            <a:latin typeface="Cambria Math" panose="02040503050406030204" pitchFamily="18" charset="0"/>
                            <a:cs typeface="Arial" pitchFamily="34" charset="0"/>
                          </a:rPr>
                          <m:t>𝑡</m:t>
                        </m:r>
                        <m:r>
                          <a:rPr lang="en-US" sz="2000" i="1">
                            <a:latin typeface="Cambria Math" panose="02040503050406030204" pitchFamily="18" charset="0"/>
                            <a:cs typeface="Arial" pitchFamily="34" charset="0"/>
                          </a:rPr>
                          <m:t>−2</m:t>
                        </m:r>
                      </m:sub>
                    </m:sSub>
                    <m:r>
                      <a:rPr lang="en-US" sz="2000" b="0" i="0" smtClean="0">
                        <a:latin typeface="Cambria Math" panose="02040503050406030204" pitchFamily="18" charset="0"/>
                        <a:cs typeface="Arial" pitchFamily="34" charset="0"/>
                      </a:rPr>
                      <m:t>=</m:t>
                    </m:r>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𝑎</m:t>
                        </m:r>
                      </m:e>
                      <m:sub>
                        <m:r>
                          <a:rPr lang="en-US" sz="2000" i="1">
                            <a:latin typeface="Cambria Math" panose="02040503050406030204" pitchFamily="18" charset="0"/>
                            <a:cs typeface="Arial" pitchFamily="34" charset="0"/>
                          </a:rPr>
                          <m:t>𝑡</m:t>
                        </m:r>
                      </m:sub>
                    </m:sSub>
                  </m:oMath>
                </a14:m>
                <a:r>
                  <a:rPr lang="en-US" sz="2000" dirty="0">
                    <a:latin typeface="Arial" pitchFamily="34" charset="0"/>
                    <a:cs typeface="Arial" pitchFamily="34" charset="0"/>
                  </a:rPr>
                  <a:t>, so the new estimated white-noise variance must be at least as small as </a:t>
                </a:r>
                <a14:m>
                  <m:oMath xmlns:m="http://schemas.openxmlformats.org/officeDocument/2006/math">
                    <m:sSubSup>
                      <m:sSubSupPr>
                        <m:ctrlPr>
                          <a:rPr lang="en-US" sz="2000" i="1">
                            <a:latin typeface="Cambria Math" panose="02040503050406030204" pitchFamily="18" charset="0"/>
                            <a:cs typeface="Arial" pitchFamily="34" charset="0"/>
                          </a:rPr>
                        </m:ctrlPr>
                      </m:sSubSupPr>
                      <m:e>
                        <m:acc>
                          <m:accPr>
                            <m:chr m:val="̂"/>
                            <m:ctrlPr>
                              <a:rPr lang="en-US" sz="2000" i="1">
                                <a:latin typeface="Cambria Math" panose="02040503050406030204" pitchFamily="18" charset="0"/>
                                <a:cs typeface="Arial" pitchFamily="34" charset="0"/>
                                <a:sym typeface="Symbol" panose="05050102010706020507" pitchFamily="18" charset="2"/>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i="1">
                            <a:latin typeface="Cambria Math" panose="02040503050406030204" pitchFamily="18" charset="0"/>
                            <a:cs typeface="Arial" pitchFamily="34" charset="0"/>
                          </a:rPr>
                          <m:t>𝑎</m:t>
                        </m:r>
                      </m:sub>
                      <m:sup>
                        <m:r>
                          <a:rPr lang="en-US" sz="2000" i="1">
                            <a:latin typeface="Cambria Math" panose="02040503050406030204" pitchFamily="18" charset="0"/>
                            <a:cs typeface="Arial" pitchFamily="34" charset="0"/>
                          </a:rPr>
                          <m:t>2</m:t>
                        </m:r>
                      </m:sup>
                    </m:sSubSup>
                  </m:oMath>
                </a14:m>
                <a:r>
                  <a:rPr lang="en-US" sz="2000" dirty="0">
                    <a:latin typeface="Arial" pitchFamily="34" charset="0"/>
                    <a:cs typeface="Arial" pitchFamily="34" charset="0"/>
                  </a:rPr>
                  <a:t> obtained from the AR(1) fit.</a:t>
                </a:r>
              </a:p>
            </p:txBody>
          </p:sp>
        </mc:Choice>
        <mc:Fallback xmlns="">
          <p:sp>
            <p:nvSpPr>
              <p:cNvPr id="4" name="TextBox 3"/>
              <p:cNvSpPr txBox="1">
                <a:spLocks noRot="1" noChangeAspect="1" noMove="1" noResize="1" noEditPoints="1" noAdjustHandles="1" noChangeArrowheads="1" noChangeShapeType="1" noTextEdit="1"/>
              </p:cNvSpPr>
              <p:nvPr/>
            </p:nvSpPr>
            <p:spPr>
              <a:xfrm>
                <a:off x="457200" y="979752"/>
                <a:ext cx="8458200" cy="4963848"/>
              </a:xfrm>
              <a:prstGeom prst="rect">
                <a:avLst/>
              </a:prstGeom>
              <a:blipFill>
                <a:blip r:embed="rId2"/>
                <a:stretch>
                  <a:fillRect l="-1051" t="-765" r="-901"/>
                </a:stretch>
              </a:blipFill>
            </p:spPr>
            <p:txBody>
              <a:bodyPr/>
              <a:lstStyle/>
              <a:p>
                <a:r>
                  <a:rPr lang="en-US">
                    <a:noFill/>
                  </a:rPr>
                  <a:t> </a:t>
                </a:r>
              </a:p>
            </p:txBody>
          </p:sp>
        </mc:Fallback>
      </mc:AlternateContent>
      <p:sp>
        <p:nvSpPr>
          <p:cNvPr id="5" name="TextBox 4"/>
          <p:cNvSpPr txBox="1"/>
          <p:nvPr/>
        </p:nvSpPr>
        <p:spPr>
          <a:xfrm>
            <a:off x="457200" y="405825"/>
            <a:ext cx="6477000" cy="584775"/>
          </a:xfrm>
          <a:prstGeom prst="rect">
            <a:avLst/>
          </a:prstGeom>
          <a:noFill/>
        </p:spPr>
        <p:txBody>
          <a:bodyPr wrap="square" rtlCol="0">
            <a:noAutofit/>
          </a:bodyPr>
          <a:lstStyle/>
          <a:p>
            <a:pPr>
              <a:spcBef>
                <a:spcPts val="600"/>
              </a:spcBef>
            </a:pPr>
            <a:r>
              <a:rPr lang="en-US" sz="2800" b="1" dirty="0">
                <a:latin typeface="Arial" pitchFamily="34" charset="0"/>
                <a:cs typeface="Arial" pitchFamily="34" charset="0"/>
              </a:rPr>
              <a:t>Key point: </a:t>
            </a:r>
            <a:r>
              <a:rPr lang="en-US" sz="2800" b="1" i="1" dirty="0">
                <a:latin typeface="Arial" pitchFamily="34" charset="0"/>
                <a:cs typeface="Arial" pitchFamily="34" charset="0"/>
              </a:rPr>
              <a:t>ARMA modeling is similar</a:t>
            </a:r>
          </a:p>
        </p:txBody>
      </p:sp>
    </p:spTree>
    <p:extLst>
      <p:ext uri="{BB962C8B-B14F-4D97-AF65-F5344CB8AC3E}">
        <p14:creationId xmlns:p14="http://schemas.microsoft.com/office/powerpoint/2010/main" val="376143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849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4121F-E00A-DC4D-A8CF-229189EFC538}"/>
              </a:ext>
            </a:extLst>
          </p:cNvPr>
          <p:cNvSpPr>
            <a:spLocks noGrp="1"/>
          </p:cNvSpPr>
          <p:nvPr>
            <p:ph type="ctrTitle"/>
          </p:nvPr>
        </p:nvSpPr>
        <p:spPr/>
        <p:txBody>
          <a:bodyPr/>
          <a:lstStyle/>
          <a:p>
            <a:r>
              <a:rPr lang="en-US" dirty="0"/>
              <a:t>AIC in ARMA Modeling</a:t>
            </a:r>
          </a:p>
        </p:txBody>
      </p:sp>
    </p:spTree>
    <p:extLst>
      <p:ext uri="{BB962C8B-B14F-4D97-AF65-F5344CB8AC3E}">
        <p14:creationId xmlns:p14="http://schemas.microsoft.com/office/powerpoint/2010/main" val="31996543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Text Box 2"/>
          <p:cNvSpPr txBox="1">
            <a:spLocks noChangeArrowheads="1"/>
          </p:cNvSpPr>
          <p:nvPr/>
        </p:nvSpPr>
        <p:spPr bwMode="auto">
          <a:xfrm>
            <a:off x="1066801" y="533400"/>
            <a:ext cx="6553199" cy="1292662"/>
          </a:xfrm>
          <a:prstGeom prst="rect">
            <a:avLst/>
          </a:prstGeom>
          <a:noFill/>
          <a:ln w="38100">
            <a:solidFill>
              <a:srgbClr val="FF0000"/>
            </a:solidFill>
            <a:miter lim="800000"/>
            <a:headEnd/>
            <a:tailEnd/>
          </a:ln>
        </p:spPr>
        <p:txBody>
          <a:bodyPr wrap="square">
            <a:noAutofit/>
          </a:bodyPr>
          <a:lstStyle/>
          <a:p>
            <a:pPr>
              <a:spcBef>
                <a:spcPts val="600"/>
              </a:spcBef>
            </a:pPr>
            <a:r>
              <a:rPr lang="en-US" sz="2600" dirty="0">
                <a:latin typeface="Arial" pitchFamily="34" charset="0"/>
                <a:cs typeface="Arial" pitchFamily="34" charset="0"/>
              </a:rPr>
              <a:t>In ARMA modeling, we need a strategy for increasing the order of our model only if the increase in order is sufficiently helpful. </a:t>
            </a:r>
          </a:p>
        </p:txBody>
      </p:sp>
      <p:sp>
        <p:nvSpPr>
          <p:cNvPr id="3278852" name="Text Box 4"/>
          <p:cNvSpPr txBox="1">
            <a:spLocks noChangeArrowheads="1"/>
          </p:cNvSpPr>
          <p:nvPr/>
        </p:nvSpPr>
        <p:spPr bwMode="auto">
          <a:xfrm>
            <a:off x="685800" y="1961236"/>
            <a:ext cx="7391400" cy="2369880"/>
          </a:xfrm>
          <a:prstGeom prst="rect">
            <a:avLst/>
          </a:prstGeom>
          <a:noFill/>
          <a:ln w="9525">
            <a:noFill/>
            <a:miter lim="800000"/>
            <a:headEnd/>
            <a:tailEnd/>
          </a:ln>
        </p:spPr>
        <p:txBody>
          <a:bodyPr wrap="square">
            <a:noAutofit/>
          </a:bodyPr>
          <a:lstStyle/>
          <a:p>
            <a:pPr>
              <a:spcBef>
                <a:spcPts val="600"/>
              </a:spcBef>
            </a:pPr>
            <a:r>
              <a:rPr lang="en-US" sz="3200" b="1" dirty="0">
                <a:latin typeface="Arial" pitchFamily="34" charset="0"/>
                <a:cs typeface="Arial" pitchFamily="34" charset="0"/>
              </a:rPr>
              <a:t>AIC:</a:t>
            </a:r>
            <a:r>
              <a:rPr lang="en-US" sz="3400" dirty="0">
                <a:latin typeface="Arial" pitchFamily="34" charset="0"/>
                <a:cs typeface="Arial" pitchFamily="34" charset="0"/>
              </a:rPr>
              <a:t> </a:t>
            </a:r>
            <a:r>
              <a:rPr lang="en-US" sz="2600" dirty="0">
                <a:latin typeface="Arial" pitchFamily="34" charset="0"/>
                <a:cs typeface="Arial" pitchFamily="34" charset="0"/>
              </a:rPr>
              <a:t>imposes a penalty for adding terms</a:t>
            </a:r>
          </a:p>
          <a:p>
            <a:pPr marL="457200" indent="-457200">
              <a:spcBef>
                <a:spcPts val="600"/>
              </a:spcBef>
              <a:buFont typeface="Arial" panose="020B0604020202020204" pitchFamily="34" charset="0"/>
              <a:buChar char="•"/>
            </a:pPr>
            <a:r>
              <a:rPr lang="en-US" sz="2600" dirty="0">
                <a:latin typeface="Arial" pitchFamily="34" charset="0"/>
                <a:cs typeface="Arial" pitchFamily="34" charset="0"/>
              </a:rPr>
              <a:t>Theoretically involves maximized likelihood considerations</a:t>
            </a:r>
          </a:p>
          <a:p>
            <a:pPr marL="457200" indent="-457200">
              <a:spcBef>
                <a:spcPts val="600"/>
              </a:spcBef>
              <a:buFont typeface="Arial" panose="020B0604020202020204" pitchFamily="34" charset="0"/>
              <a:buChar char="•"/>
            </a:pPr>
            <a:r>
              <a:rPr lang="en-US" sz="2600" dirty="0">
                <a:latin typeface="Arial" pitchFamily="34" charset="0"/>
                <a:cs typeface="Arial" pitchFamily="34" charset="0"/>
              </a:rPr>
              <a:t>We will use the following approximate AIC that is easy to interpret and implement: </a:t>
            </a:r>
            <a:endParaRPr lang="en-US" sz="2600" dirty="0">
              <a:solidFill>
                <a:srgbClr val="0000FB"/>
              </a:solidFill>
              <a:latin typeface="Arial" pitchFamily="34" charset="0"/>
              <a:cs typeface="Arial"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9383" y="5123100"/>
            <a:ext cx="4555795" cy="548640"/>
          </a:xfrm>
          <a:prstGeom prst="rect">
            <a:avLst/>
          </a:prstGeom>
        </p:spPr>
      </p:pic>
      <p:sp>
        <p:nvSpPr>
          <p:cNvPr id="4" name="TextBox 3"/>
          <p:cNvSpPr txBox="1"/>
          <p:nvPr/>
        </p:nvSpPr>
        <p:spPr>
          <a:xfrm>
            <a:off x="1447800" y="4605436"/>
            <a:ext cx="5797768" cy="492443"/>
          </a:xfrm>
          <a:prstGeom prst="rect">
            <a:avLst/>
          </a:prstGeom>
          <a:noFill/>
        </p:spPr>
        <p:txBody>
          <a:bodyPr wrap="square" rtlCol="0">
            <a:noAutofit/>
          </a:bodyPr>
          <a:lstStyle/>
          <a:p>
            <a:pPr>
              <a:spcBef>
                <a:spcPts val="600"/>
              </a:spcBef>
            </a:pPr>
            <a:r>
              <a:rPr lang="en-US" sz="2600" dirty="0">
                <a:latin typeface="Arial" pitchFamily="34" charset="0"/>
                <a:cs typeface="Arial" pitchFamily="34" charset="0"/>
              </a:rPr>
              <a:t>Select the ARMA(</a:t>
            </a:r>
            <a:r>
              <a:rPr lang="en-US" sz="2600" i="1" dirty="0">
                <a:latin typeface="Arial" pitchFamily="34" charset="0"/>
                <a:cs typeface="Arial" pitchFamily="34" charset="0"/>
              </a:rPr>
              <a:t>p</a:t>
            </a:r>
            <a:r>
              <a:rPr lang="en-US" sz="2600" dirty="0">
                <a:latin typeface="Arial" pitchFamily="34" charset="0"/>
                <a:cs typeface="Arial" pitchFamily="34" charset="0"/>
              </a:rPr>
              <a:t>,</a:t>
            </a:r>
            <a:r>
              <a:rPr lang="en-US" sz="2600" i="1" dirty="0">
                <a:latin typeface="Arial" pitchFamily="34" charset="0"/>
                <a:cs typeface="Arial" pitchFamily="34" charset="0"/>
              </a:rPr>
              <a:t>q</a:t>
            </a:r>
            <a:r>
              <a:rPr lang="en-US" sz="2600" dirty="0">
                <a:latin typeface="Arial" pitchFamily="34" charset="0"/>
                <a:cs typeface="Arial" pitchFamily="34" charset="0"/>
              </a:rPr>
              <a:t>) model for which </a:t>
            </a:r>
          </a:p>
        </p:txBody>
      </p:sp>
      <p:sp>
        <p:nvSpPr>
          <p:cNvPr id="5" name="TextBox 4"/>
          <p:cNvSpPr txBox="1"/>
          <p:nvPr/>
        </p:nvSpPr>
        <p:spPr>
          <a:xfrm>
            <a:off x="1472215" y="5671740"/>
            <a:ext cx="2667000" cy="492443"/>
          </a:xfrm>
          <a:prstGeom prst="rect">
            <a:avLst/>
          </a:prstGeom>
          <a:noFill/>
        </p:spPr>
        <p:txBody>
          <a:bodyPr wrap="square" rtlCol="0">
            <a:noAutofit/>
          </a:bodyPr>
          <a:lstStyle/>
          <a:p>
            <a:pPr>
              <a:spcBef>
                <a:spcPts val="600"/>
              </a:spcBef>
            </a:pPr>
            <a:r>
              <a:rPr lang="en-US" sz="2600" dirty="0">
                <a:latin typeface="Arial" pitchFamily="34" charset="0"/>
                <a:cs typeface="Arial" pitchFamily="34" charset="0"/>
              </a:rPr>
              <a:t>is minimized.</a:t>
            </a:r>
          </a:p>
        </p:txBody>
      </p:sp>
      <p:sp>
        <p:nvSpPr>
          <p:cNvPr id="6" name="Rectangle 5"/>
          <p:cNvSpPr/>
          <p:nvPr/>
        </p:nvSpPr>
        <p:spPr>
          <a:xfrm>
            <a:off x="1439008" y="4574956"/>
            <a:ext cx="5952392" cy="15937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dirty="0"/>
          </a:p>
        </p:txBody>
      </p:sp>
    </p:spTree>
    <p:custDataLst>
      <p:tags r:id="rId1"/>
    </p:custDataLst>
    <p:extLst>
      <p:ext uri="{BB962C8B-B14F-4D97-AF65-F5344CB8AC3E}">
        <p14:creationId xmlns:p14="http://schemas.microsoft.com/office/powerpoint/2010/main" val="405655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88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88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88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852" grpId="0" build="p" bldLvl="2"/>
      <p:bldP spid="4" grpId="0"/>
      <p:bldP spid="5" grpId="0"/>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0900" name="Text Box 4"/>
          <p:cNvSpPr txBox="1">
            <a:spLocks noChangeArrowheads="1"/>
          </p:cNvSpPr>
          <p:nvPr/>
        </p:nvSpPr>
        <p:spPr bwMode="auto">
          <a:xfrm>
            <a:off x="457200" y="2819400"/>
            <a:ext cx="8229600" cy="3505200"/>
          </a:xfrm>
          <a:prstGeom prst="rect">
            <a:avLst/>
          </a:prstGeom>
          <a:noFill/>
          <a:ln w="9525">
            <a:noFill/>
            <a:miter lim="800000"/>
            <a:headEnd/>
            <a:tailEnd/>
          </a:ln>
        </p:spPr>
        <p:txBody>
          <a:bodyPr wrap="square">
            <a:noAutofit/>
          </a:bodyPr>
          <a:lstStyle/>
          <a:p>
            <a:pPr>
              <a:spcBef>
                <a:spcPts val="600"/>
              </a:spcBef>
            </a:pPr>
            <a:r>
              <a:rPr lang="en-US" sz="2400" b="1" dirty="0">
                <a:latin typeface="Arial" pitchFamily="34" charset="0"/>
                <a:cs typeface="Arial" pitchFamily="34" charset="0"/>
              </a:rPr>
              <a:t>Comments:</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The AIC decision rule is to choose the orders </a:t>
            </a:r>
            <a:r>
              <a:rPr lang="en-US" sz="2400" i="1" dirty="0">
                <a:latin typeface="Arial" pitchFamily="34" charset="0"/>
                <a:cs typeface="Arial" pitchFamily="34" charset="0"/>
              </a:rPr>
              <a:t>p</a:t>
            </a:r>
            <a:r>
              <a:rPr lang="en-US" sz="2400" dirty="0">
                <a:latin typeface="Arial" pitchFamily="34" charset="0"/>
                <a:cs typeface="Arial" pitchFamily="34" charset="0"/>
              </a:rPr>
              <a:t> and </a:t>
            </a:r>
            <a:r>
              <a:rPr lang="en-US" sz="2400" i="1" dirty="0">
                <a:latin typeface="Arial" pitchFamily="34" charset="0"/>
                <a:cs typeface="Arial" pitchFamily="34" charset="0"/>
              </a:rPr>
              <a:t>q</a:t>
            </a:r>
            <a:r>
              <a:rPr lang="en-US" sz="2400" dirty="0">
                <a:latin typeface="Arial" pitchFamily="34" charset="0"/>
                <a:cs typeface="Arial" pitchFamily="34" charset="0"/>
              </a:rPr>
              <a:t> that reduce the (ln) white-noise variance subject to a penalty for increasing the number of parameters.</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A variety of other penalty functions have been proposed. Two that are discussed in Woodward et al. (2017) and included as options in tswge are: </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AICC</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BIC</a:t>
            </a:r>
          </a:p>
        </p:txBody>
      </p:sp>
      <p:sp>
        <p:nvSpPr>
          <p:cNvPr id="9" name="TextBox 8"/>
          <p:cNvSpPr txBox="1"/>
          <p:nvPr/>
        </p:nvSpPr>
        <p:spPr>
          <a:xfrm>
            <a:off x="1475835" y="2233449"/>
            <a:ext cx="2667000" cy="492443"/>
          </a:xfrm>
          <a:prstGeom prst="rect">
            <a:avLst/>
          </a:prstGeom>
          <a:noFill/>
        </p:spPr>
        <p:txBody>
          <a:bodyPr wrap="square" rtlCol="0">
            <a:noAutofit/>
          </a:bodyPr>
          <a:lstStyle/>
          <a:p>
            <a:pPr>
              <a:spcBef>
                <a:spcPts val="600"/>
              </a:spcBef>
            </a:pPr>
            <a:r>
              <a:rPr lang="en-US" sz="2600" dirty="0">
                <a:latin typeface="Arial" pitchFamily="34" charset="0"/>
                <a:cs typeface="Arial" pitchFamily="34" charset="0"/>
              </a:rPr>
              <a:t>is minimized.</a:t>
            </a:r>
          </a:p>
        </p:txBody>
      </p:sp>
      <p:sp>
        <p:nvSpPr>
          <p:cNvPr id="10" name="TextBox 9"/>
          <p:cNvSpPr txBox="1"/>
          <p:nvPr/>
        </p:nvSpPr>
        <p:spPr>
          <a:xfrm>
            <a:off x="1453802" y="1331080"/>
            <a:ext cx="6248400" cy="492443"/>
          </a:xfrm>
          <a:prstGeom prst="rect">
            <a:avLst/>
          </a:prstGeom>
          <a:noFill/>
        </p:spPr>
        <p:txBody>
          <a:bodyPr wrap="square" rtlCol="0">
            <a:noAutofit/>
          </a:bodyPr>
          <a:lstStyle/>
          <a:p>
            <a:pPr>
              <a:spcBef>
                <a:spcPts val="600"/>
              </a:spcBef>
            </a:pPr>
            <a:r>
              <a:rPr lang="en-US" sz="2600" dirty="0">
                <a:latin typeface="Arial" pitchFamily="34" charset="0"/>
                <a:cs typeface="Arial" pitchFamily="34" charset="0"/>
              </a:rPr>
              <a:t>Select the ARMA(</a:t>
            </a:r>
            <a:r>
              <a:rPr lang="en-US" sz="2600" i="1" dirty="0">
                <a:latin typeface="Arial" pitchFamily="34" charset="0"/>
                <a:cs typeface="Arial" pitchFamily="34" charset="0"/>
              </a:rPr>
              <a:t>p,q</a:t>
            </a:r>
            <a:r>
              <a:rPr lang="en-US" sz="2600" dirty="0">
                <a:latin typeface="Arial" pitchFamily="34" charset="0"/>
                <a:cs typeface="Arial" pitchFamily="34" charset="0"/>
              </a:rPr>
              <a:t>) model for which </a:t>
            </a:r>
          </a:p>
        </p:txBody>
      </p:sp>
      <p:sp>
        <p:nvSpPr>
          <p:cNvPr id="11" name="Rectangle 10"/>
          <p:cNvSpPr/>
          <p:nvPr/>
        </p:nvSpPr>
        <p:spPr>
          <a:xfrm>
            <a:off x="1448293" y="1249680"/>
            <a:ext cx="5808785" cy="15210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2224" y="1810094"/>
            <a:ext cx="3998976" cy="481584"/>
          </a:xfrm>
          <a:prstGeom prst="rect">
            <a:avLst/>
          </a:prstGeom>
        </p:spPr>
      </p:pic>
      <p:sp>
        <p:nvSpPr>
          <p:cNvPr id="4" name="Title 3"/>
          <p:cNvSpPr>
            <a:spLocks noGrp="1"/>
          </p:cNvSpPr>
          <p:nvPr>
            <p:ph type="title"/>
          </p:nvPr>
        </p:nvSpPr>
        <p:spPr>
          <a:xfrm>
            <a:off x="457200" y="228600"/>
            <a:ext cx="8229600" cy="1143000"/>
          </a:xfrm>
        </p:spPr>
        <p:txBody>
          <a:bodyPr>
            <a:noAutofit/>
          </a:bodyPr>
          <a:lstStyle/>
          <a:p>
            <a:pPr>
              <a:spcBef>
                <a:spcPts val="600"/>
              </a:spcBef>
            </a:pPr>
            <a:r>
              <a:rPr lang="en-US" dirty="0">
                <a:latin typeface="Arial" pitchFamily="34" charset="0"/>
                <a:cs typeface="Arial" pitchFamily="34" charset="0"/>
              </a:rPr>
              <a:t>AIC Criterion</a:t>
            </a:r>
            <a:endParaRPr lang="en-US" dirty="0"/>
          </a:p>
        </p:txBody>
      </p:sp>
    </p:spTree>
    <p:custDataLst>
      <p:tags r:id="rId1"/>
    </p:custDataLst>
    <p:extLst>
      <p:ext uri="{BB962C8B-B14F-4D97-AF65-F5344CB8AC3E}">
        <p14:creationId xmlns:p14="http://schemas.microsoft.com/office/powerpoint/2010/main" val="269451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809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809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809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809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809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0900"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600200"/>
            <a:ext cx="8229600" cy="4343400"/>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600" dirty="0">
                <a:latin typeface="Arial" pitchFamily="34" charset="0"/>
                <a:cs typeface="Arial" pitchFamily="34" charset="0"/>
              </a:rPr>
              <a:t>AIC has a tendency to select a higher-order model as the realization length increases.</a:t>
            </a:r>
          </a:p>
          <a:p>
            <a:pPr marL="342900" indent="-342900">
              <a:spcBef>
                <a:spcPts val="600"/>
              </a:spcBef>
              <a:buFont typeface="Arial" panose="020B0604020202020204" pitchFamily="34" charset="0"/>
              <a:buChar char="•"/>
            </a:pPr>
            <a:r>
              <a:rPr lang="en-US" sz="2600" dirty="0">
                <a:latin typeface="Arial" pitchFamily="34" charset="0"/>
                <a:cs typeface="Arial" pitchFamily="34" charset="0"/>
              </a:rPr>
              <a:t>BIC imposes a stronger penalty for increasing </a:t>
            </a:r>
            <a:br>
              <a:rPr lang="en-US" sz="2600" dirty="0">
                <a:latin typeface="Arial" pitchFamily="34" charset="0"/>
                <a:cs typeface="Arial" pitchFamily="34" charset="0"/>
              </a:rPr>
            </a:br>
            <a:r>
              <a:rPr lang="en-US" sz="2600" i="1" dirty="0">
                <a:latin typeface="Arial" pitchFamily="34" charset="0"/>
                <a:cs typeface="Arial" pitchFamily="34" charset="0"/>
              </a:rPr>
              <a:t>p</a:t>
            </a:r>
            <a:r>
              <a:rPr lang="en-US" sz="2600" dirty="0">
                <a:latin typeface="Arial" pitchFamily="34" charset="0"/>
                <a:cs typeface="Arial" pitchFamily="34" charset="0"/>
              </a:rPr>
              <a:t> and </a:t>
            </a:r>
            <a:r>
              <a:rPr lang="en-US" sz="2600" i="1" dirty="0">
                <a:latin typeface="Arial" pitchFamily="34" charset="0"/>
                <a:cs typeface="Arial" pitchFamily="34" charset="0"/>
              </a:rPr>
              <a:t>q</a:t>
            </a:r>
            <a:r>
              <a:rPr lang="en-US" sz="2600" dirty="0">
                <a:latin typeface="Arial" pitchFamily="34" charset="0"/>
                <a:cs typeface="Arial" pitchFamily="34" charset="0"/>
              </a:rPr>
              <a:t> .</a:t>
            </a:r>
          </a:p>
          <a:p>
            <a:pPr marL="800100" lvl="1" indent="-342900">
              <a:spcBef>
                <a:spcPts val="600"/>
              </a:spcBef>
              <a:buFont typeface="Arial" panose="020B0604020202020204" pitchFamily="34" charset="0"/>
              <a:buChar char="•"/>
            </a:pPr>
            <a:r>
              <a:rPr lang="en-US" sz="2200" dirty="0">
                <a:latin typeface="Arial" pitchFamily="34" charset="0"/>
                <a:cs typeface="Arial" pitchFamily="34" charset="0"/>
              </a:rPr>
              <a:t>It tends to pick models with fewer parameters.</a:t>
            </a:r>
          </a:p>
          <a:p>
            <a:pPr marL="800100" lvl="1" indent="-342900">
              <a:spcBef>
                <a:spcPts val="600"/>
              </a:spcBef>
              <a:buFont typeface="Arial" panose="020B0604020202020204" pitchFamily="34" charset="0"/>
              <a:buChar char="•"/>
            </a:pPr>
            <a:r>
              <a:rPr lang="en-US" sz="2200" dirty="0">
                <a:latin typeface="Arial" pitchFamily="34" charset="0"/>
                <a:cs typeface="Arial" pitchFamily="34" charset="0"/>
              </a:rPr>
              <a:t>It avoids the problem of “over-modeling” large data sets.</a:t>
            </a:r>
          </a:p>
          <a:p>
            <a:pPr marL="800100" lvl="1" indent="-342900">
              <a:spcBef>
                <a:spcPts val="600"/>
              </a:spcBef>
              <a:buFont typeface="Arial" panose="020B0604020202020204" pitchFamily="34" charset="0"/>
              <a:buChar char="•"/>
            </a:pPr>
            <a:r>
              <a:rPr lang="en-US" sz="2200" dirty="0">
                <a:latin typeface="Arial" pitchFamily="34" charset="0"/>
                <a:cs typeface="Arial" pitchFamily="34" charset="0"/>
              </a:rPr>
              <a:t>AICC has a penalty between that for AIC and BIC.</a:t>
            </a:r>
          </a:p>
          <a:p>
            <a:pPr marL="342900" indent="-342900">
              <a:spcBef>
                <a:spcPts val="600"/>
              </a:spcBef>
              <a:buFont typeface="Arial" panose="020B0604020202020204" pitchFamily="34" charset="0"/>
              <a:buChar char="•"/>
            </a:pPr>
            <a:r>
              <a:rPr lang="en-US" sz="2600" dirty="0">
                <a:latin typeface="Arial" pitchFamily="34" charset="0"/>
                <a:cs typeface="Arial" pitchFamily="34" charset="0"/>
              </a:rPr>
              <a:t>AIC and its variations are for selecting a </a:t>
            </a:r>
            <a:r>
              <a:rPr lang="en-US" sz="2600" b="1" i="1" dirty="0">
                <a:latin typeface="Arial" pitchFamily="34" charset="0"/>
                <a:cs typeface="Arial" pitchFamily="34" charset="0"/>
              </a:rPr>
              <a:t>stationary ARMA model.</a:t>
            </a:r>
          </a:p>
        </p:txBody>
      </p:sp>
      <p:sp>
        <p:nvSpPr>
          <p:cNvPr id="6" name="Title 5"/>
          <p:cNvSpPr>
            <a:spLocks noGrp="1"/>
          </p:cNvSpPr>
          <p:nvPr>
            <p:ph type="title"/>
          </p:nvPr>
        </p:nvSpPr>
        <p:spPr/>
        <p:txBody>
          <a:bodyPr>
            <a:noAutofit/>
          </a:bodyPr>
          <a:lstStyle/>
          <a:p>
            <a:pPr>
              <a:spcBef>
                <a:spcPts val="600"/>
              </a:spcBef>
            </a:pPr>
            <a:r>
              <a:rPr lang="en-US" dirty="0">
                <a:latin typeface="Arial" pitchFamily="34" charset="0"/>
                <a:cs typeface="Arial" pitchFamily="34" charset="0"/>
              </a:rPr>
              <a:t>AIC Comments</a:t>
            </a:r>
            <a:endParaRPr lang="en-US" dirty="0"/>
          </a:p>
        </p:txBody>
      </p:sp>
    </p:spTree>
    <p:extLst>
      <p:ext uri="{BB962C8B-B14F-4D97-AF65-F5344CB8AC3E}">
        <p14:creationId xmlns:p14="http://schemas.microsoft.com/office/powerpoint/2010/main" val="113091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7914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4628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2E527-4836-DA43-B84B-33A8A6C7973D}"/>
              </a:ext>
            </a:extLst>
          </p:cNvPr>
          <p:cNvSpPr>
            <a:spLocks noGrp="1"/>
          </p:cNvSpPr>
          <p:nvPr>
            <p:ph type="ctrTitle"/>
          </p:nvPr>
        </p:nvSpPr>
        <p:spPr/>
        <p:txBody>
          <a:bodyPr/>
          <a:lstStyle/>
          <a:p>
            <a:r>
              <a:rPr lang="en-US" dirty="0"/>
              <a:t>AIC in </a:t>
            </a:r>
            <a:r>
              <a:rPr lang="en-US" dirty="0" err="1"/>
              <a:t>tswge</a:t>
            </a:r>
            <a:endParaRPr lang="en-US" dirty="0"/>
          </a:p>
        </p:txBody>
      </p:sp>
    </p:spTree>
    <p:extLst>
      <p:ext uri="{BB962C8B-B14F-4D97-AF65-F5344CB8AC3E}">
        <p14:creationId xmlns:p14="http://schemas.microsoft.com/office/powerpoint/2010/main" val="33488063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1600200"/>
            <a:ext cx="8229600" cy="4648200"/>
          </a:xfrm>
          <a:prstGeom prst="rect">
            <a:avLst/>
          </a:prstGeom>
          <a:noFill/>
        </p:spPr>
        <p:txBody>
          <a:bodyPr wrap="square" rtlCol="0">
            <a:noAutofit/>
          </a:bodyPr>
          <a:lstStyle/>
          <a:p>
            <a:pPr>
              <a:spcBef>
                <a:spcPts val="600"/>
              </a:spcBef>
            </a:pPr>
            <a:r>
              <a:rPr lang="en-US" sz="2400" dirty="0">
                <a:latin typeface="Arial" pitchFamily="34" charset="0"/>
                <a:cs typeface="Arial" pitchFamily="34" charset="0"/>
              </a:rPr>
              <a:t>AIC is implemented by specifying a range of values for </a:t>
            </a:r>
            <a:br>
              <a:rPr lang="en-US" sz="2400" dirty="0">
                <a:latin typeface="Arial" pitchFamily="34" charset="0"/>
                <a:cs typeface="Arial" pitchFamily="34" charset="0"/>
              </a:rPr>
            </a:br>
            <a:r>
              <a:rPr lang="en-US" sz="2400" i="1" dirty="0">
                <a:latin typeface="Arial" pitchFamily="34" charset="0"/>
                <a:cs typeface="Arial" pitchFamily="34" charset="0"/>
              </a:rPr>
              <a:t>p</a:t>
            </a:r>
            <a:r>
              <a:rPr lang="en-US" sz="2400" dirty="0">
                <a:latin typeface="Arial" pitchFamily="34" charset="0"/>
                <a:cs typeface="Arial" pitchFamily="34" charset="0"/>
              </a:rPr>
              <a:t> and </a:t>
            </a:r>
            <a:r>
              <a:rPr lang="en-US" sz="2400" i="1" dirty="0">
                <a:latin typeface="Arial" pitchFamily="34" charset="0"/>
                <a:cs typeface="Arial" pitchFamily="34" charset="0"/>
              </a:rPr>
              <a:t>q</a:t>
            </a:r>
            <a:r>
              <a:rPr lang="en-US" sz="2400" dirty="0">
                <a:latin typeface="Arial" pitchFamily="34" charset="0"/>
                <a:cs typeface="Arial" pitchFamily="34" charset="0"/>
              </a:rPr>
              <a:t> that will be considered as possible model orders.</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Given a </a:t>
            </a:r>
            <a:r>
              <a:rPr lang="en-US" sz="2400" i="1" dirty="0">
                <a:latin typeface="Arial" pitchFamily="34" charset="0"/>
                <a:cs typeface="Arial" pitchFamily="34" charset="0"/>
              </a:rPr>
              <a:t>p,q</a:t>
            </a:r>
            <a:r>
              <a:rPr lang="en-US" sz="2400" dirty="0">
                <a:latin typeface="Arial" pitchFamily="34" charset="0"/>
                <a:cs typeface="Arial" pitchFamily="34" charset="0"/>
              </a:rPr>
              <a:t> pair in the specified range, an ARMA(</a:t>
            </a:r>
            <a:r>
              <a:rPr lang="en-US" sz="2400" i="1" dirty="0">
                <a:latin typeface="Arial" pitchFamily="34" charset="0"/>
                <a:cs typeface="Arial" pitchFamily="34" charset="0"/>
              </a:rPr>
              <a:t>p,q</a:t>
            </a:r>
            <a:r>
              <a:rPr lang="en-US" sz="2400" dirty="0">
                <a:latin typeface="Arial" pitchFamily="34" charset="0"/>
                <a:cs typeface="Arial" pitchFamily="34" charset="0"/>
              </a:rPr>
              <a:t>) model is fit to the data and AIC is calculated.</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This procedure is repeated for each </a:t>
            </a:r>
            <a:r>
              <a:rPr lang="en-US" sz="2400" i="1" dirty="0">
                <a:latin typeface="Arial" pitchFamily="34" charset="0"/>
                <a:cs typeface="Arial" pitchFamily="34" charset="0"/>
              </a:rPr>
              <a:t>p,q</a:t>
            </a:r>
            <a:r>
              <a:rPr lang="en-US" sz="2400" dirty="0">
                <a:latin typeface="Arial" pitchFamily="34" charset="0"/>
                <a:cs typeface="Arial" pitchFamily="34" charset="0"/>
              </a:rPr>
              <a:t> pair in the range.</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Example: </a:t>
            </a:r>
            <a:r>
              <a:rPr lang="en-US" sz="2000" i="1" dirty="0">
                <a:latin typeface="Arial" pitchFamily="34" charset="0"/>
                <a:cs typeface="Arial" pitchFamily="34" charset="0"/>
              </a:rPr>
              <a:t>p</a:t>
            </a:r>
            <a:r>
              <a:rPr lang="en-US" sz="2000" dirty="0">
                <a:latin typeface="Arial" pitchFamily="34" charset="0"/>
                <a:cs typeface="Arial" pitchFamily="34" charset="0"/>
              </a:rPr>
              <a:t>=0:2, </a:t>
            </a:r>
            <a:r>
              <a:rPr lang="en-US" sz="2000" i="1" dirty="0">
                <a:latin typeface="Arial" pitchFamily="34" charset="0"/>
                <a:cs typeface="Arial" pitchFamily="34" charset="0"/>
              </a:rPr>
              <a:t>q</a:t>
            </a:r>
            <a:r>
              <a:rPr lang="en-US" sz="2000" dirty="0">
                <a:latin typeface="Arial" pitchFamily="34" charset="0"/>
                <a:cs typeface="Arial" pitchFamily="34" charset="0"/>
              </a:rPr>
              <a:t>=0:1 means that the following ARMA(</a:t>
            </a:r>
            <a:r>
              <a:rPr lang="en-US" sz="2000" i="1" dirty="0">
                <a:latin typeface="Arial" pitchFamily="34" charset="0"/>
                <a:cs typeface="Arial" pitchFamily="34" charset="0"/>
              </a:rPr>
              <a:t>p,q</a:t>
            </a:r>
            <a:r>
              <a:rPr lang="en-US" sz="2000" dirty="0">
                <a:latin typeface="Arial" pitchFamily="34" charset="0"/>
                <a:cs typeface="Arial" pitchFamily="34" charset="0"/>
              </a:rPr>
              <a:t>) models will be fit to the data</a:t>
            </a:r>
          </a:p>
          <a:p>
            <a:pPr marL="1257300" lvl="2" indent="-342900">
              <a:spcBef>
                <a:spcPts val="600"/>
              </a:spcBef>
              <a:buFont typeface="Arial" panose="020B0604020202020204" pitchFamily="34" charset="0"/>
              <a:buChar char="•"/>
            </a:pPr>
            <a:r>
              <a:rPr lang="en-US" dirty="0">
                <a:latin typeface="Arial" pitchFamily="34" charset="0"/>
                <a:cs typeface="Arial" pitchFamily="34" charset="0"/>
              </a:rPr>
              <a:t>ARMA(0,0)         ARMA(0,1)</a:t>
            </a:r>
          </a:p>
          <a:p>
            <a:pPr marL="1257300" lvl="2" indent="-342900">
              <a:spcBef>
                <a:spcPts val="600"/>
              </a:spcBef>
              <a:buFont typeface="Arial" panose="020B0604020202020204" pitchFamily="34" charset="0"/>
              <a:buChar char="•"/>
            </a:pPr>
            <a:r>
              <a:rPr lang="en-US" dirty="0">
                <a:latin typeface="Arial" pitchFamily="34" charset="0"/>
                <a:cs typeface="Arial" pitchFamily="34" charset="0"/>
              </a:rPr>
              <a:t>ARMA(1,0)         ARMA(1,1)</a:t>
            </a:r>
          </a:p>
          <a:p>
            <a:pPr marL="1257300" lvl="2" indent="-342900">
              <a:spcBef>
                <a:spcPts val="600"/>
              </a:spcBef>
              <a:buFont typeface="Arial" panose="020B0604020202020204" pitchFamily="34" charset="0"/>
              <a:buChar char="•"/>
            </a:pPr>
            <a:r>
              <a:rPr lang="en-US" dirty="0">
                <a:latin typeface="Arial" pitchFamily="34" charset="0"/>
                <a:cs typeface="Arial" pitchFamily="34" charset="0"/>
              </a:rPr>
              <a:t>ARMA(2,0)         ARMA(2,1)</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If the ARMA(</a:t>
            </a:r>
            <a:r>
              <a:rPr lang="en-US" sz="2400" i="1" dirty="0">
                <a:latin typeface="Arial" pitchFamily="34" charset="0"/>
                <a:cs typeface="Arial" pitchFamily="34" charset="0"/>
              </a:rPr>
              <a:t>p</a:t>
            </a:r>
            <a:r>
              <a:rPr lang="en-US" sz="2400" baseline="-25000" dirty="0">
                <a:latin typeface="Arial" pitchFamily="34" charset="0"/>
                <a:cs typeface="Arial" pitchFamily="34" charset="0"/>
              </a:rPr>
              <a:t>1</a:t>
            </a:r>
            <a:r>
              <a:rPr lang="en-US" sz="2400" dirty="0">
                <a:latin typeface="Arial" pitchFamily="34" charset="0"/>
                <a:cs typeface="Arial" pitchFamily="34" charset="0"/>
              </a:rPr>
              <a:t>,</a:t>
            </a:r>
            <a:r>
              <a:rPr lang="en-US" sz="2400" i="1" dirty="0">
                <a:latin typeface="Arial" pitchFamily="34" charset="0"/>
                <a:cs typeface="Arial" pitchFamily="34" charset="0"/>
              </a:rPr>
              <a:t>q</a:t>
            </a:r>
            <a:r>
              <a:rPr lang="en-US" sz="2400" baseline="-25000" dirty="0">
                <a:latin typeface="Arial" pitchFamily="34" charset="0"/>
                <a:cs typeface="Arial" pitchFamily="34" charset="0"/>
              </a:rPr>
              <a:t>1</a:t>
            </a:r>
            <a:r>
              <a:rPr lang="en-US" sz="2400" dirty="0">
                <a:latin typeface="Arial" pitchFamily="34" charset="0"/>
                <a:cs typeface="Arial" pitchFamily="34" charset="0"/>
              </a:rPr>
              <a:t>) model has the smallest AIC value, then </a:t>
            </a:r>
            <a:r>
              <a:rPr lang="en-US" sz="2400" i="1" dirty="0">
                <a:latin typeface="Arial" pitchFamily="34" charset="0"/>
                <a:cs typeface="Arial" pitchFamily="34" charset="0"/>
              </a:rPr>
              <a:t>p</a:t>
            </a:r>
            <a:r>
              <a:rPr lang="en-US" sz="2400" baseline="-25000" dirty="0">
                <a:latin typeface="Arial" pitchFamily="34" charset="0"/>
                <a:cs typeface="Arial" pitchFamily="34" charset="0"/>
              </a:rPr>
              <a:t>1</a:t>
            </a:r>
            <a:r>
              <a:rPr lang="en-US" sz="2400" dirty="0">
                <a:latin typeface="Arial" pitchFamily="34" charset="0"/>
                <a:cs typeface="Arial" pitchFamily="34" charset="0"/>
              </a:rPr>
              <a:t> and </a:t>
            </a:r>
            <a:r>
              <a:rPr lang="en-US" sz="2400" i="1" dirty="0">
                <a:latin typeface="Arial" pitchFamily="34" charset="0"/>
                <a:cs typeface="Arial" pitchFamily="34" charset="0"/>
              </a:rPr>
              <a:t>q</a:t>
            </a:r>
            <a:r>
              <a:rPr lang="en-US" sz="2400" baseline="-25000" dirty="0">
                <a:latin typeface="Arial" pitchFamily="34" charset="0"/>
                <a:cs typeface="Arial" pitchFamily="34" charset="0"/>
              </a:rPr>
              <a:t>1 </a:t>
            </a:r>
            <a:r>
              <a:rPr lang="en-US" sz="2400" dirty="0">
                <a:latin typeface="Arial" pitchFamily="34" charset="0"/>
                <a:cs typeface="Arial" pitchFamily="34" charset="0"/>
              </a:rPr>
              <a:t>are selected as the model orders.</a:t>
            </a:r>
          </a:p>
        </p:txBody>
      </p:sp>
      <p:sp>
        <p:nvSpPr>
          <p:cNvPr id="2" name="Title 1"/>
          <p:cNvSpPr>
            <a:spLocks noGrp="1"/>
          </p:cNvSpPr>
          <p:nvPr>
            <p:ph type="title"/>
          </p:nvPr>
        </p:nvSpPr>
        <p:spPr/>
        <p:txBody>
          <a:bodyPr>
            <a:noAutofit/>
          </a:bodyPr>
          <a:lstStyle/>
          <a:p>
            <a:pPr>
              <a:spcBef>
                <a:spcPts val="600"/>
              </a:spcBef>
            </a:pPr>
            <a:r>
              <a:rPr lang="en-US" dirty="0">
                <a:latin typeface="Arial" pitchFamily="34" charset="0"/>
                <a:cs typeface="Arial" pitchFamily="34" charset="0"/>
              </a:rPr>
              <a:t>AIC in tswge</a:t>
            </a:r>
            <a:endParaRPr lang="en-US" dirty="0"/>
          </a:p>
        </p:txBody>
      </p:sp>
    </p:spTree>
    <p:extLst>
      <p:ext uri="{BB962C8B-B14F-4D97-AF65-F5344CB8AC3E}">
        <p14:creationId xmlns:p14="http://schemas.microsoft.com/office/powerpoint/2010/main" val="345124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3"/>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295400"/>
            <a:ext cx="8229600" cy="1477328"/>
          </a:xfrm>
          <a:prstGeom prst="rect">
            <a:avLst/>
          </a:prstGeom>
          <a:noFill/>
        </p:spPr>
        <p:txBody>
          <a:bodyPr wrap="square" rtlCol="0">
            <a:noAutofit/>
          </a:bodyPr>
          <a:lstStyle/>
          <a:p>
            <a:pPr>
              <a:spcBef>
                <a:spcPts val="600"/>
              </a:spcBef>
            </a:pPr>
            <a:r>
              <a:rPr lang="en-US" sz="2200" dirty="0">
                <a:latin typeface="Arial" pitchFamily="34" charset="0"/>
                <a:cs typeface="Arial" pitchFamily="34" charset="0"/>
              </a:rPr>
              <a:t>tswge has two functions that use AIC (and its variations) </a:t>
            </a:r>
            <a:br>
              <a:rPr lang="en-US" sz="2200" dirty="0">
                <a:latin typeface="Arial" pitchFamily="34" charset="0"/>
                <a:cs typeface="Arial" pitchFamily="34" charset="0"/>
              </a:rPr>
            </a:br>
            <a:r>
              <a:rPr lang="en-US" sz="2200" dirty="0">
                <a:latin typeface="Arial" pitchFamily="34" charset="0"/>
                <a:cs typeface="Arial" pitchFamily="34" charset="0"/>
              </a:rPr>
              <a:t>for model identification:</a:t>
            </a:r>
          </a:p>
          <a:p>
            <a:pPr marL="457200" indent="-457200">
              <a:spcBef>
                <a:spcPts val="600"/>
              </a:spcBef>
              <a:buFont typeface="+mj-lt"/>
              <a:buAutoNum type="arabicPeriod"/>
            </a:pPr>
            <a:r>
              <a:rPr lang="en-US" sz="2000" dirty="0">
                <a:latin typeface="Arial" pitchFamily="34" charset="0"/>
                <a:cs typeface="Arial" pitchFamily="34" charset="0"/>
              </a:rPr>
              <a:t>aic.wge</a:t>
            </a:r>
          </a:p>
          <a:p>
            <a:pPr marL="457200" indent="-457200">
              <a:spcBef>
                <a:spcPts val="600"/>
              </a:spcBef>
              <a:buFont typeface="+mj-lt"/>
              <a:buAutoNum type="arabicPeriod"/>
            </a:pPr>
            <a:r>
              <a:rPr lang="en-US" sz="2000" dirty="0">
                <a:latin typeface="Arial" pitchFamily="34" charset="0"/>
                <a:cs typeface="Arial" pitchFamily="34" charset="0"/>
              </a:rPr>
              <a:t>aic5.wge</a:t>
            </a:r>
          </a:p>
        </p:txBody>
      </p:sp>
      <p:sp>
        <p:nvSpPr>
          <p:cNvPr id="3" name="TextBox 2"/>
          <p:cNvSpPr txBox="1"/>
          <p:nvPr/>
        </p:nvSpPr>
        <p:spPr>
          <a:xfrm>
            <a:off x="457200" y="2934335"/>
            <a:ext cx="8229600" cy="974725"/>
          </a:xfrm>
          <a:prstGeom prst="rect">
            <a:avLst/>
          </a:prstGeom>
          <a:noFill/>
        </p:spPr>
        <p:txBody>
          <a:bodyPr wrap="square" rtlCol="0">
            <a:noAutofit/>
          </a:bodyPr>
          <a:lstStyle/>
          <a:p>
            <a:pPr>
              <a:spcBef>
                <a:spcPts val="600"/>
              </a:spcBef>
            </a:pPr>
            <a:r>
              <a:rPr lang="en-US" sz="2000" b="1" i="1" dirty="0">
                <a:latin typeface="Arial" pitchFamily="34" charset="0"/>
                <a:cs typeface="Arial" pitchFamily="34" charset="0"/>
              </a:rPr>
              <a:t>aic.wge:</a:t>
            </a:r>
            <a:br>
              <a:rPr lang="en-US" sz="2000" b="1" i="1" dirty="0">
                <a:latin typeface="Arial" pitchFamily="34" charset="0"/>
                <a:cs typeface="Arial" pitchFamily="34" charset="0"/>
              </a:rPr>
            </a:br>
            <a:r>
              <a:rPr lang="en-US" sz="2000" dirty="0">
                <a:latin typeface="Arial" pitchFamily="34" charset="0"/>
                <a:cs typeface="Arial" pitchFamily="34" charset="0"/>
              </a:rPr>
              <a:t>Call statement: </a:t>
            </a:r>
          </a:p>
          <a:p>
            <a:pPr lvl="1">
              <a:spcBef>
                <a:spcPts val="600"/>
              </a:spcBef>
            </a:pPr>
            <a:r>
              <a:rPr lang="en-US" sz="2000" b="1" dirty="0">
                <a:latin typeface="Courier New" panose="02070309020205020404" pitchFamily="49" charset="0"/>
                <a:cs typeface="Courier New" panose="02070309020205020404" pitchFamily="49" charset="0"/>
              </a:rPr>
              <a:t>aic.wge (x,p=0:5,q=0:2,type="aic")</a:t>
            </a:r>
          </a:p>
        </p:txBody>
      </p:sp>
      <p:sp>
        <p:nvSpPr>
          <p:cNvPr id="9" name="TextBox 8"/>
          <p:cNvSpPr txBox="1"/>
          <p:nvPr/>
        </p:nvSpPr>
        <p:spPr>
          <a:xfrm>
            <a:off x="1219200" y="4013051"/>
            <a:ext cx="6858000" cy="1056342"/>
          </a:xfrm>
          <a:prstGeom prst="rect">
            <a:avLst/>
          </a:prstGeom>
          <a:noFill/>
        </p:spPr>
        <p:txBody>
          <a:bodyPr wrap="square" rtlCol="0">
            <a:noAutofit/>
          </a:bodyPr>
          <a:lstStyle/>
          <a:p>
            <a:pPr>
              <a:spcBef>
                <a:spcPts val="600"/>
              </a:spcBef>
            </a:pPr>
            <a:r>
              <a:rPr lang="en-US" sz="2000" b="1" dirty="0">
                <a:latin typeface="Courier New" panose="02070309020205020404" pitchFamily="49" charset="0"/>
                <a:cs typeface="Courier New" panose="02070309020205020404" pitchFamily="49" charset="0"/>
              </a:rPr>
              <a:t>x</a:t>
            </a:r>
            <a:r>
              <a:rPr lang="en-US" sz="2000" dirty="0">
                <a:latin typeface="Arial" pitchFamily="34" charset="0"/>
                <a:cs typeface="Arial" pitchFamily="34" charset="0"/>
              </a:rPr>
              <a:t> is the data set</a:t>
            </a:r>
            <a:br>
              <a:rPr lang="en-US" sz="2000" dirty="0">
                <a:latin typeface="Arial" pitchFamily="34" charset="0"/>
                <a:cs typeface="Arial" pitchFamily="34" charset="0"/>
              </a:rPr>
            </a:br>
            <a:r>
              <a:rPr lang="en-US" sz="2000" b="1" dirty="0">
                <a:latin typeface="Courier New" panose="02070309020205020404" pitchFamily="49" charset="0"/>
                <a:cs typeface="Courier New" panose="02070309020205020404" pitchFamily="49" charset="0"/>
              </a:rPr>
              <a:t>p</a:t>
            </a:r>
            <a:r>
              <a:rPr lang="en-US" sz="2000" dirty="0">
                <a:latin typeface="Arial" pitchFamily="34" charset="0"/>
                <a:cs typeface="Arial" pitchFamily="34" charset="0"/>
              </a:rPr>
              <a:t>=p1:p2, </a:t>
            </a:r>
            <a:r>
              <a:rPr lang="en-US" sz="2000" b="1" dirty="0">
                <a:latin typeface="Courier New" panose="02070309020205020404" pitchFamily="49" charset="0"/>
                <a:cs typeface="Courier New" panose="02070309020205020404" pitchFamily="49" charset="0"/>
              </a:rPr>
              <a:t>q</a:t>
            </a:r>
            <a:r>
              <a:rPr lang="en-US" sz="2000" dirty="0">
                <a:latin typeface="Arial" pitchFamily="34" charset="0"/>
                <a:cs typeface="Arial" pitchFamily="34" charset="0"/>
              </a:rPr>
              <a:t>=q1:q2 (default: </a:t>
            </a:r>
            <a:r>
              <a:rPr lang="en-US" sz="2000" b="1" dirty="0">
                <a:latin typeface="Courier New" panose="02070309020205020404" pitchFamily="49" charset="0"/>
                <a:cs typeface="Courier New" panose="02070309020205020404" pitchFamily="49" charset="0"/>
              </a:rPr>
              <a:t>p=0:5</a:t>
            </a:r>
            <a:r>
              <a:rPr lang="en-US" sz="2000" dirty="0">
                <a:latin typeface="Courier New" panose="02070309020205020404" pitchFamily="49" charset="0"/>
                <a:cs typeface="Courier New" panose="02070309020205020404" pitchFamily="49" charset="0"/>
              </a:rPr>
              <a:t> </a:t>
            </a:r>
            <a:r>
              <a:rPr lang="en-US" sz="2000" dirty="0">
                <a:latin typeface="Arial" panose="020B0604020202020204" pitchFamily="34" charset="0"/>
                <a:cs typeface="Arial" panose="020B0604020202020204" pitchFamily="34" charset="0"/>
              </a:rPr>
              <a:t>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q=0:2</a:t>
            </a:r>
            <a:r>
              <a:rPr lang="en-US" sz="2000" dirty="0">
                <a:latin typeface="Arial" pitchFamily="34" charset="0"/>
                <a:cs typeface="Arial" pitchFamily="34" charset="0"/>
              </a:rPr>
              <a:t>)</a:t>
            </a:r>
            <a:br>
              <a:rPr lang="en-US" sz="2000" dirty="0">
                <a:latin typeface="Arial" pitchFamily="34" charset="0"/>
                <a:cs typeface="Arial" pitchFamily="34" charset="0"/>
              </a:rPr>
            </a:br>
            <a:r>
              <a:rPr lang="en-US" sz="2000" b="1" dirty="0">
                <a:latin typeface="Courier New" panose="02070309020205020404" pitchFamily="49" charset="0"/>
                <a:cs typeface="Courier New" panose="02070309020205020404" pitchFamily="49" charset="0"/>
              </a:rPr>
              <a:t>type:</a:t>
            </a:r>
            <a:r>
              <a:rPr lang="en-US" sz="2000" dirty="0">
                <a:latin typeface="Arial" pitchFamily="34" charset="0"/>
                <a:cs typeface="Arial" pitchFamily="34" charset="0"/>
              </a:rPr>
              <a:t> </a:t>
            </a:r>
            <a:r>
              <a:rPr lang="en-US" sz="2000" b="1" dirty="0">
                <a:latin typeface="Courier New" panose="02070309020205020404" pitchFamily="49" charset="0"/>
                <a:cs typeface="Courier New" panose="02070309020205020404" pitchFamily="49" charset="0"/>
              </a:rPr>
              <a:t>aic</a:t>
            </a:r>
            <a:r>
              <a:rPr lang="en-US" sz="2000" dirty="0">
                <a:latin typeface="Arial" pitchFamily="34" charset="0"/>
                <a:cs typeface="Arial" pitchFamily="34" charset="0"/>
              </a:rPr>
              <a:t> (default), </a:t>
            </a:r>
            <a:r>
              <a:rPr lang="en-US" sz="2000" b="1" dirty="0">
                <a:latin typeface="Courier New" panose="02070309020205020404" pitchFamily="49" charset="0"/>
                <a:cs typeface="Courier New" panose="02070309020205020404" pitchFamily="49" charset="0"/>
              </a:rPr>
              <a:t>bic</a:t>
            </a:r>
            <a:r>
              <a:rPr lang="en-US" sz="2000" dirty="0">
                <a:latin typeface="Arial" pitchFamily="34" charset="0"/>
                <a:cs typeface="Arial" pitchFamily="34" charset="0"/>
              </a:rPr>
              <a:t>, or </a:t>
            </a:r>
            <a:r>
              <a:rPr lang="en-US" sz="2000" b="1" dirty="0">
                <a:latin typeface="Courier New" panose="02070309020205020404" pitchFamily="49" charset="0"/>
                <a:cs typeface="Courier New" panose="02070309020205020404" pitchFamily="49" charset="0"/>
              </a:rPr>
              <a:t>aicc. </a:t>
            </a:r>
          </a:p>
        </p:txBody>
      </p:sp>
      <p:sp>
        <p:nvSpPr>
          <p:cNvPr id="10" name="TextBox 9"/>
          <p:cNvSpPr txBox="1"/>
          <p:nvPr/>
        </p:nvSpPr>
        <p:spPr>
          <a:xfrm>
            <a:off x="457200" y="3990190"/>
            <a:ext cx="838200" cy="400110"/>
          </a:xfrm>
          <a:prstGeom prst="rect">
            <a:avLst/>
          </a:prstGeom>
          <a:noFill/>
        </p:spPr>
        <p:txBody>
          <a:bodyPr wrap="square" rtlCol="0">
            <a:noAutofit/>
          </a:bodyPr>
          <a:lstStyle/>
          <a:p>
            <a:pPr>
              <a:spcBef>
                <a:spcPts val="600"/>
              </a:spcBef>
            </a:pPr>
            <a:r>
              <a:rPr lang="en-US" sz="2000" dirty="0">
                <a:latin typeface="Arial" pitchFamily="34" charset="0"/>
                <a:cs typeface="Arial" pitchFamily="34" charset="0"/>
              </a:rPr>
              <a:t>Input:</a:t>
            </a:r>
          </a:p>
        </p:txBody>
      </p:sp>
      <p:sp>
        <p:nvSpPr>
          <p:cNvPr id="11" name="TextBox 10"/>
          <p:cNvSpPr txBox="1"/>
          <p:nvPr/>
        </p:nvSpPr>
        <p:spPr>
          <a:xfrm>
            <a:off x="457200" y="5029200"/>
            <a:ext cx="1066800" cy="400110"/>
          </a:xfrm>
          <a:prstGeom prst="rect">
            <a:avLst/>
          </a:prstGeom>
          <a:noFill/>
        </p:spPr>
        <p:txBody>
          <a:bodyPr wrap="square" rtlCol="0">
            <a:noAutofit/>
          </a:bodyPr>
          <a:lstStyle/>
          <a:p>
            <a:pPr>
              <a:spcBef>
                <a:spcPts val="600"/>
              </a:spcBef>
            </a:pPr>
            <a:r>
              <a:rPr lang="en-US" sz="2000" dirty="0">
                <a:latin typeface="Arial" pitchFamily="34" charset="0"/>
                <a:cs typeface="Arial" pitchFamily="34" charset="0"/>
              </a:rPr>
              <a:t>Output:</a:t>
            </a:r>
          </a:p>
        </p:txBody>
      </p:sp>
      <p:sp>
        <p:nvSpPr>
          <p:cNvPr id="12" name="TextBox 11"/>
          <p:cNvSpPr txBox="1"/>
          <p:nvPr/>
        </p:nvSpPr>
        <p:spPr>
          <a:xfrm>
            <a:off x="1401575" y="5059680"/>
            <a:ext cx="7231885" cy="1264920"/>
          </a:xfrm>
          <a:prstGeom prst="rect">
            <a:avLst/>
          </a:prstGeom>
          <a:noFill/>
        </p:spPr>
        <p:txBody>
          <a:bodyPr wrap="square" rtlCol="0">
            <a:noAutofit/>
          </a:bodyPr>
          <a:lstStyle/>
          <a:p>
            <a:pPr>
              <a:spcBef>
                <a:spcPts val="600"/>
              </a:spcBef>
            </a:pPr>
            <a:r>
              <a:rPr lang="en-US" sz="2000" b="1" dirty="0">
                <a:latin typeface="Courier New" panose="02070309020205020404" pitchFamily="49" charset="0"/>
                <a:cs typeface="Courier New" panose="02070309020205020404" pitchFamily="49" charset="0"/>
              </a:rPr>
              <a:t>value</a:t>
            </a:r>
            <a:r>
              <a:rPr lang="en-US" sz="2000" dirty="0">
                <a:latin typeface="Arial" pitchFamily="34" charset="0"/>
                <a:cs typeface="Arial" pitchFamily="34" charset="0"/>
              </a:rPr>
              <a:t>: smallest value of selected type (aic, bic ,or aicc)</a:t>
            </a:r>
            <a:br>
              <a:rPr lang="en-US" sz="2000" dirty="0">
                <a:latin typeface="Arial" pitchFamily="34" charset="0"/>
                <a:cs typeface="Arial" pitchFamily="34" charset="0"/>
              </a:rPr>
            </a:br>
            <a:r>
              <a:rPr lang="en-US" sz="2000" b="1" dirty="0">
                <a:latin typeface="Courier New" panose="02070309020205020404" pitchFamily="49" charset="0"/>
                <a:cs typeface="Courier New" panose="02070309020205020404" pitchFamily="49" charset="0"/>
              </a:rPr>
              <a:t>p</a:t>
            </a:r>
            <a:r>
              <a:rPr lang="en-US" sz="2000" dirty="0">
                <a:latin typeface="Arial" pitchFamily="34" charset="0"/>
                <a:cs typeface="Arial" pitchFamily="34" charset="0"/>
              </a:rPr>
              <a:t> and </a:t>
            </a:r>
            <a:r>
              <a:rPr lang="en-US" sz="2000" b="1" dirty="0">
                <a:latin typeface="Courier New" panose="02070309020205020404" pitchFamily="49" charset="0"/>
                <a:cs typeface="Courier New" panose="02070309020205020404" pitchFamily="49" charset="0"/>
              </a:rPr>
              <a:t>q</a:t>
            </a:r>
            <a:r>
              <a:rPr lang="en-US" sz="2000" dirty="0">
                <a:latin typeface="Arial" pitchFamily="34" charset="0"/>
                <a:cs typeface="Arial" pitchFamily="34" charset="0"/>
              </a:rPr>
              <a:t> selected</a:t>
            </a:r>
            <a:br>
              <a:rPr lang="en-US" sz="2000" dirty="0">
                <a:latin typeface="Arial" pitchFamily="34" charset="0"/>
                <a:cs typeface="Arial" pitchFamily="34" charset="0"/>
              </a:rPr>
            </a:br>
            <a:r>
              <a:rPr lang="en-US" sz="2000" b="1" dirty="0">
                <a:latin typeface="Courier New" panose="02070309020205020404" pitchFamily="49" charset="0"/>
                <a:cs typeface="Courier New" panose="02070309020205020404" pitchFamily="49" charset="0"/>
              </a:rPr>
              <a:t>phi</a:t>
            </a:r>
            <a:r>
              <a:rPr lang="en-US" sz="2000" dirty="0">
                <a:latin typeface="Arial" pitchFamily="34" charset="0"/>
                <a:cs typeface="Arial" pitchFamily="34" charset="0"/>
              </a:rPr>
              <a:t> and </a:t>
            </a:r>
            <a:r>
              <a:rPr lang="en-US" sz="2000" b="1" dirty="0">
                <a:latin typeface="Courier New" panose="02070309020205020404" pitchFamily="49" charset="0"/>
                <a:cs typeface="Courier New" panose="02070309020205020404" pitchFamily="49" charset="0"/>
              </a:rPr>
              <a:t>theta</a:t>
            </a:r>
            <a:r>
              <a:rPr lang="en-US" sz="2000" dirty="0">
                <a:latin typeface="Arial" pitchFamily="34" charset="0"/>
                <a:cs typeface="Arial" pitchFamily="34" charset="0"/>
              </a:rPr>
              <a:t> estimates (MLE)</a:t>
            </a:r>
            <a:br>
              <a:rPr lang="en-US" sz="2000" dirty="0">
                <a:latin typeface="Arial" pitchFamily="34" charset="0"/>
                <a:cs typeface="Arial" pitchFamily="34" charset="0"/>
              </a:rPr>
            </a:br>
            <a:r>
              <a:rPr lang="en-US" sz="2000" b="1" dirty="0">
                <a:latin typeface="Courier New" panose="02070309020205020404" pitchFamily="49" charset="0"/>
                <a:cs typeface="Courier New" panose="02070309020205020404" pitchFamily="49" charset="0"/>
              </a:rPr>
              <a:t>vara: </a:t>
            </a:r>
            <a:r>
              <a:rPr lang="en-US" sz="2000" dirty="0">
                <a:latin typeface="Arial" pitchFamily="34" charset="0"/>
                <a:cs typeface="Arial" pitchFamily="34" charset="0"/>
              </a:rPr>
              <a:t>white-noise variance estimate for “best” model</a:t>
            </a:r>
          </a:p>
        </p:txBody>
      </p:sp>
      <p:sp>
        <p:nvSpPr>
          <p:cNvPr id="2" name="Title 1"/>
          <p:cNvSpPr>
            <a:spLocks noGrp="1"/>
          </p:cNvSpPr>
          <p:nvPr>
            <p:ph type="title"/>
          </p:nvPr>
        </p:nvSpPr>
        <p:spPr/>
        <p:txBody>
          <a:bodyPr>
            <a:noAutofit/>
          </a:bodyPr>
          <a:lstStyle/>
          <a:p>
            <a:pPr>
              <a:spcBef>
                <a:spcPts val="600"/>
              </a:spcBef>
            </a:pPr>
            <a:r>
              <a:rPr lang="en-US" dirty="0">
                <a:latin typeface="Arial" pitchFamily="34" charset="0"/>
                <a:cs typeface="Arial" pitchFamily="34" charset="0"/>
              </a:rPr>
              <a:t>AIC in tswge</a:t>
            </a:r>
            <a:endParaRPr lang="en-US" dirty="0"/>
          </a:p>
        </p:txBody>
      </p:sp>
    </p:spTree>
    <p:extLst>
      <p:ext uri="{BB962C8B-B14F-4D97-AF65-F5344CB8AC3E}">
        <p14:creationId xmlns:p14="http://schemas.microsoft.com/office/powerpoint/2010/main" val="37193526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8765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2EE5-0B61-3E4D-A341-683B94D11398}"/>
              </a:ext>
            </a:extLst>
          </p:cNvPr>
          <p:cNvSpPr>
            <a:spLocks noGrp="1"/>
          </p:cNvSpPr>
          <p:nvPr>
            <p:ph type="ctrTitle"/>
          </p:nvPr>
        </p:nvSpPr>
        <p:spPr/>
        <p:txBody>
          <a:bodyPr/>
          <a:lstStyle/>
          <a:p>
            <a:r>
              <a:rPr lang="en-US" dirty="0" err="1"/>
              <a:t>tswge</a:t>
            </a:r>
            <a:endParaRPr lang="en-US" dirty="0"/>
          </a:p>
        </p:txBody>
      </p:sp>
      <p:sp>
        <p:nvSpPr>
          <p:cNvPr id="3" name="Subtitle 2">
            <a:extLst>
              <a:ext uri="{FF2B5EF4-FFF2-40B4-BE49-F238E27FC236}">
                <a16:creationId xmlns:a16="http://schemas.microsoft.com/office/drawing/2014/main" id="{D82BE6BE-CECB-1349-ADEA-BEB0254936EF}"/>
              </a:ext>
            </a:extLst>
          </p:cNvPr>
          <p:cNvSpPr>
            <a:spLocks noGrp="1"/>
          </p:cNvSpPr>
          <p:nvPr>
            <p:ph type="subTitle" idx="1"/>
          </p:nvPr>
        </p:nvSpPr>
        <p:spPr/>
        <p:txBody>
          <a:bodyPr/>
          <a:lstStyle/>
          <a:p>
            <a:r>
              <a:rPr lang="en-US" dirty="0"/>
              <a:t>AIC Demo</a:t>
            </a:r>
          </a:p>
        </p:txBody>
      </p:sp>
    </p:spTree>
    <p:extLst>
      <p:ext uri="{BB962C8B-B14F-4D97-AF65-F5344CB8AC3E}">
        <p14:creationId xmlns:p14="http://schemas.microsoft.com/office/powerpoint/2010/main" val="7536244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1" y="290155"/>
            <a:ext cx="4419600" cy="523220"/>
          </a:xfrm>
          <a:prstGeom prst="rect">
            <a:avLst/>
          </a:prstGeom>
          <a:noFill/>
        </p:spPr>
        <p:txBody>
          <a:bodyPr wrap="square" lIns="0" rtlCol="0">
            <a:noAutofit/>
          </a:bodyPr>
          <a:lstStyle/>
          <a:p>
            <a:pPr>
              <a:spcBef>
                <a:spcPts val="600"/>
              </a:spcBef>
            </a:pPr>
            <a:r>
              <a:rPr lang="en-US" sz="2800" b="1" dirty="0">
                <a:solidFill>
                  <a:srgbClr val="00B050"/>
                </a:solidFill>
                <a:latin typeface="Arial" pitchFamily="34" charset="0"/>
                <a:cs typeface="Arial" pitchFamily="34" charset="0"/>
              </a:rPr>
              <a:t>tswge AIC demo</a:t>
            </a:r>
          </a:p>
        </p:txBody>
      </p:sp>
      <p:graphicFrame>
        <p:nvGraphicFramePr>
          <p:cNvPr id="5" name="Object 4"/>
          <p:cNvGraphicFramePr>
            <a:graphicFrameLocks noChangeAspect="1"/>
          </p:cNvGraphicFramePr>
          <p:nvPr>
            <p:extLst>
              <p:ext uri="{D42A27DB-BD31-4B8C-83A1-F6EECF244321}">
                <p14:modId xmlns:p14="http://schemas.microsoft.com/office/powerpoint/2010/main" val="3898288474"/>
              </p:ext>
            </p:extLst>
          </p:nvPr>
        </p:nvGraphicFramePr>
        <p:xfrm>
          <a:off x="457201" y="838200"/>
          <a:ext cx="4572000" cy="363681"/>
        </p:xfrm>
        <a:graphic>
          <a:graphicData uri="http://schemas.openxmlformats.org/presentationml/2006/ole">
            <mc:AlternateContent xmlns:mc="http://schemas.openxmlformats.org/markup-compatibility/2006">
              <mc:Choice xmlns:v="urn:schemas-microsoft-com:vml" Requires="v">
                <p:oleObj spid="_x0000_s17345" name="Equation" r:id="rId3" imgW="5587920" imgH="444240" progId="Equation.DSMT4">
                  <p:embed/>
                </p:oleObj>
              </mc:Choice>
              <mc:Fallback>
                <p:oleObj name="Equation" r:id="rId3" imgW="5587920" imgH="444240" progId="Equation.DSMT4">
                  <p:embed/>
                  <p:pic>
                    <p:nvPicPr>
                      <p:cNvPr id="5" name="Object 4"/>
                      <p:cNvPicPr/>
                      <p:nvPr/>
                    </p:nvPicPr>
                    <p:blipFill>
                      <a:blip r:embed="rId4"/>
                      <a:stretch>
                        <a:fillRect/>
                      </a:stretch>
                    </p:blipFill>
                    <p:spPr>
                      <a:xfrm>
                        <a:off x="457201" y="838200"/>
                        <a:ext cx="4572000" cy="363681"/>
                      </a:xfrm>
                      <a:prstGeom prst="rect">
                        <a:avLst/>
                      </a:prstGeom>
                    </p:spPr>
                  </p:pic>
                </p:oleObj>
              </mc:Fallback>
            </mc:AlternateContent>
          </a:graphicData>
        </a:graphic>
      </p:graphicFrame>
      <p:sp>
        <p:nvSpPr>
          <p:cNvPr id="2" name="TextBox 1"/>
          <p:cNvSpPr txBox="1"/>
          <p:nvPr/>
        </p:nvSpPr>
        <p:spPr>
          <a:xfrm>
            <a:off x="457201" y="1734018"/>
            <a:ext cx="8229600" cy="1999782"/>
          </a:xfrm>
          <a:prstGeom prst="rect">
            <a:avLst/>
          </a:prstGeom>
          <a:noFill/>
        </p:spPr>
        <p:txBody>
          <a:bodyPr wrap="square" lIns="0" rtlCol="0">
            <a:noAutofit/>
          </a:bodyPr>
          <a:lstStyle/>
          <a:p>
            <a:r>
              <a:rPr lang="en-US" sz="2000" dirty="0">
                <a:latin typeface="Courier New" panose="02070309020205020404" pitchFamily="49" charset="0"/>
                <a:cs typeface="Courier New" panose="02070309020205020404" pitchFamily="49" charset="0"/>
              </a:rPr>
              <a:t># fig3.16a is a realization from the AR(3) model</a:t>
            </a:r>
          </a:p>
          <a:p>
            <a:r>
              <a:rPr lang="en-US" sz="2000" dirty="0">
                <a:latin typeface="Courier New" panose="02070309020205020404" pitchFamily="49" charset="0"/>
                <a:cs typeface="Courier New" panose="02070309020205020404" pitchFamily="49" charset="0"/>
              </a:rPr>
              <a:t>data(fig3.16a)</a:t>
            </a:r>
          </a:p>
          <a:p>
            <a:r>
              <a:rPr lang="en-US" sz="2000" dirty="0">
                <a:latin typeface="Courier New" panose="02070309020205020404" pitchFamily="49" charset="0"/>
                <a:cs typeface="Courier New" panose="02070309020205020404" pitchFamily="49" charset="0"/>
              </a:rPr>
              <a:t># plotts.sample.wge provides a “look” at the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data (which we recommend you always do)</a:t>
            </a:r>
          </a:p>
          <a:p>
            <a:r>
              <a:rPr lang="en-US" sz="2000" dirty="0">
                <a:latin typeface="Courier New" panose="02070309020205020404" pitchFamily="49" charset="0"/>
                <a:cs typeface="Courier New" panose="02070309020205020404" pitchFamily="49" charset="0"/>
              </a:rPr>
              <a:t>plotts.sample.wge(fig3.16a)</a:t>
            </a:r>
          </a:p>
          <a:p>
            <a:r>
              <a:rPr lang="en-US" sz="2000" dirty="0">
                <a:latin typeface="Courier New" panose="02070309020205020404" pitchFamily="49" charset="0"/>
                <a:cs typeface="Courier New" panose="02070309020205020404" pitchFamily="49" charset="0"/>
              </a:rPr>
              <a:t>aic.wge(fig3.16a,p=0:5,q=0:2, type='aic')</a:t>
            </a:r>
          </a:p>
        </p:txBody>
      </p:sp>
      <p:graphicFrame>
        <p:nvGraphicFramePr>
          <p:cNvPr id="9" name="Object 8"/>
          <p:cNvGraphicFramePr>
            <a:graphicFrameLocks noChangeAspect="1"/>
          </p:cNvGraphicFramePr>
          <p:nvPr>
            <p:extLst>
              <p:ext uri="{D42A27DB-BD31-4B8C-83A1-F6EECF244321}">
                <p14:modId xmlns:p14="http://schemas.microsoft.com/office/powerpoint/2010/main" val="2739834743"/>
              </p:ext>
            </p:extLst>
          </p:nvPr>
        </p:nvGraphicFramePr>
        <p:xfrm>
          <a:off x="820881" y="1230643"/>
          <a:ext cx="3293919" cy="363682"/>
        </p:xfrm>
        <a:graphic>
          <a:graphicData uri="http://schemas.openxmlformats.org/presentationml/2006/ole">
            <mc:AlternateContent xmlns:mc="http://schemas.openxmlformats.org/markup-compatibility/2006">
              <mc:Choice xmlns:v="urn:schemas-microsoft-com:vml" Requires="v">
                <p:oleObj spid="_x0000_s17346" name="Equation" r:id="rId5" imgW="4025880" imgH="444240" progId="Equation.DSMT4">
                  <p:embed/>
                </p:oleObj>
              </mc:Choice>
              <mc:Fallback>
                <p:oleObj name="Equation" r:id="rId5" imgW="4025880" imgH="444240" progId="Equation.DSMT4">
                  <p:embed/>
                  <p:pic>
                    <p:nvPicPr>
                      <p:cNvPr id="9" name="Object 8"/>
                      <p:cNvPicPr/>
                      <p:nvPr/>
                    </p:nvPicPr>
                    <p:blipFill>
                      <a:blip r:embed="rId6"/>
                      <a:stretch>
                        <a:fillRect/>
                      </a:stretch>
                    </p:blipFill>
                    <p:spPr>
                      <a:xfrm>
                        <a:off x="820881" y="1230643"/>
                        <a:ext cx="3293919" cy="363682"/>
                      </a:xfrm>
                      <a:prstGeom prst="rect">
                        <a:avLst/>
                      </a:prstGeom>
                    </p:spPr>
                  </p:pic>
                </p:oleObj>
              </mc:Fallback>
            </mc:AlternateContent>
          </a:graphicData>
        </a:graphic>
      </p:graphicFrame>
      <p:sp>
        <p:nvSpPr>
          <p:cNvPr id="3" name="TextBox 2"/>
          <p:cNvSpPr txBox="1"/>
          <p:nvPr/>
        </p:nvSpPr>
        <p:spPr>
          <a:xfrm>
            <a:off x="457201" y="5533965"/>
            <a:ext cx="1523999" cy="400110"/>
          </a:xfrm>
          <a:prstGeom prst="rect">
            <a:avLst/>
          </a:prstGeom>
          <a:noFill/>
        </p:spPr>
        <p:txBody>
          <a:bodyPr wrap="square" lIns="0" rtlCol="0">
            <a:noAutofit/>
          </a:bodyPr>
          <a:lstStyle/>
          <a:p>
            <a:pPr>
              <a:spcBef>
                <a:spcPts val="600"/>
              </a:spcBef>
            </a:pPr>
            <a:r>
              <a:rPr lang="en-US" sz="2000" dirty="0">
                <a:latin typeface="Arial" pitchFamily="34" charset="0"/>
                <a:cs typeface="Arial" pitchFamily="34" charset="0"/>
              </a:rPr>
              <a:t>Final model: </a:t>
            </a:r>
          </a:p>
        </p:txBody>
      </p:sp>
      <p:sp>
        <p:nvSpPr>
          <p:cNvPr id="6" name="TextBox 5"/>
          <p:cNvSpPr txBox="1"/>
          <p:nvPr/>
        </p:nvSpPr>
        <p:spPr>
          <a:xfrm>
            <a:off x="457201" y="3810000"/>
            <a:ext cx="7696200" cy="1554272"/>
          </a:xfrm>
          <a:prstGeom prst="rect">
            <a:avLst/>
          </a:prstGeom>
          <a:noFill/>
        </p:spPr>
        <p:txBody>
          <a:bodyPr wrap="square" lIns="0" rtlCol="0">
            <a:noAutofit/>
          </a:bodyPr>
          <a:lstStyle/>
          <a:p>
            <a:pPr>
              <a:spcBef>
                <a:spcPts val="600"/>
              </a:spcBef>
            </a:pPr>
            <a:r>
              <a:rPr lang="en-US" sz="2000" dirty="0">
                <a:latin typeface="Arial" pitchFamily="34" charset="0"/>
                <a:cs typeface="Arial" pitchFamily="34" charset="0"/>
              </a:rPr>
              <a:t>Notes:</a:t>
            </a:r>
          </a:p>
          <a:p>
            <a:pPr marL="342900" indent="-342900">
              <a:spcBef>
                <a:spcPts val="600"/>
              </a:spcBef>
              <a:buFont typeface="Arial" panose="020B0604020202020204" pitchFamily="34" charset="0"/>
              <a:buChar char="•"/>
            </a:pPr>
            <a:r>
              <a:rPr lang="en-US" sz="2000" dirty="0">
                <a:latin typeface="Arial" pitchFamily="34" charset="0"/>
                <a:cs typeface="Arial" pitchFamily="34" charset="0"/>
              </a:rPr>
              <a:t>Selects AR(3)</a:t>
            </a:r>
          </a:p>
          <a:p>
            <a:pPr marL="342900" indent="-342900">
              <a:spcBef>
                <a:spcPts val="600"/>
              </a:spcBef>
              <a:buFont typeface="Arial" panose="020B0604020202020204" pitchFamily="34" charset="0"/>
              <a:buChar char="•"/>
            </a:pPr>
            <a:r>
              <a:rPr lang="en-US" sz="2000" dirty="0">
                <a:latin typeface="Arial" pitchFamily="34" charset="0"/>
                <a:cs typeface="Arial" pitchFamily="34" charset="0"/>
              </a:rPr>
              <a:t>phi estimates: </a:t>
            </a:r>
            <a:r>
              <a:rPr lang="en-US" sz="2000" dirty="0">
                <a:latin typeface="Times New Roman" panose="02020603050405020304" pitchFamily="18" charset="0"/>
                <a:cs typeface="Times New Roman" panose="02020603050405020304" pitchFamily="18" charset="0"/>
              </a:rPr>
              <a:t>[1]  2.5245680 -2.3447622  0.8104239</a:t>
            </a:r>
          </a:p>
          <a:p>
            <a:pPr marL="342900" indent="-342900">
              <a:spcBef>
                <a:spcPts val="600"/>
              </a:spcBef>
              <a:buFont typeface="Arial" panose="020B0604020202020204" pitchFamily="34" charset="0"/>
              <a:buChar char="•"/>
            </a:pPr>
            <a:r>
              <a:rPr lang="en-US" sz="2000" b="1" dirty="0">
                <a:latin typeface="Courier New" panose="02070309020205020404" pitchFamily="49" charset="0"/>
                <a:cs typeface="Courier New" panose="02070309020205020404" pitchFamily="49" charset="0"/>
              </a:rPr>
              <a:t>vara</a:t>
            </a:r>
            <a:r>
              <a:rPr lang="en-US" sz="2000" dirty="0">
                <a:latin typeface="Times New Roman" panose="02020603050405020304" pitchFamily="18" charset="0"/>
                <a:cs typeface="Times New Roman" panose="02020603050405020304" pitchFamily="18" charset="0"/>
              </a:rPr>
              <a:t>=[1] 1.030867</a:t>
            </a:r>
          </a:p>
        </p:txBody>
      </p:sp>
      <p:graphicFrame>
        <p:nvGraphicFramePr>
          <p:cNvPr id="8" name="Object 7"/>
          <p:cNvGraphicFramePr>
            <a:graphicFrameLocks noChangeAspect="1"/>
          </p:cNvGraphicFramePr>
          <p:nvPr>
            <p:extLst>
              <p:ext uri="{D42A27DB-BD31-4B8C-83A1-F6EECF244321}">
                <p14:modId xmlns:p14="http://schemas.microsoft.com/office/powerpoint/2010/main" val="1256167571"/>
              </p:ext>
            </p:extLst>
          </p:nvPr>
        </p:nvGraphicFramePr>
        <p:xfrm>
          <a:off x="1905000" y="5533965"/>
          <a:ext cx="6115966" cy="400110"/>
        </p:xfrm>
        <a:graphic>
          <a:graphicData uri="http://schemas.openxmlformats.org/presentationml/2006/ole">
            <mc:AlternateContent xmlns:mc="http://schemas.openxmlformats.org/markup-compatibility/2006">
              <mc:Choice xmlns:v="urn:schemas-microsoft-com:vml" Requires="v">
                <p:oleObj spid="_x0000_s17347" name="Equation" r:id="rId7" imgW="6794280" imgH="444240" progId="Equation.DSMT4">
                  <p:embed/>
                </p:oleObj>
              </mc:Choice>
              <mc:Fallback>
                <p:oleObj name="Equation" r:id="rId7" imgW="6794280" imgH="444240" progId="Equation.DSMT4">
                  <p:embed/>
                  <p:pic>
                    <p:nvPicPr>
                      <p:cNvPr id="8" name="Object 7"/>
                      <p:cNvPicPr/>
                      <p:nvPr/>
                    </p:nvPicPr>
                    <p:blipFill>
                      <a:blip r:embed="rId8"/>
                      <a:stretch>
                        <a:fillRect/>
                      </a:stretch>
                    </p:blipFill>
                    <p:spPr>
                      <a:xfrm>
                        <a:off x="1905000" y="5533965"/>
                        <a:ext cx="6115966" cy="400110"/>
                      </a:xfrm>
                      <a:prstGeom prst="rect">
                        <a:avLst/>
                      </a:prstGeom>
                    </p:spPr>
                  </p:pic>
                </p:oleObj>
              </mc:Fallback>
            </mc:AlternateContent>
          </a:graphicData>
        </a:graphic>
      </p:graphicFrame>
      <p:sp>
        <p:nvSpPr>
          <p:cNvPr id="7" name="TextBox 6"/>
          <p:cNvSpPr txBox="1"/>
          <p:nvPr/>
        </p:nvSpPr>
        <p:spPr>
          <a:xfrm>
            <a:off x="1905000" y="5924490"/>
            <a:ext cx="2514601" cy="400110"/>
          </a:xfrm>
          <a:prstGeom prst="rect">
            <a:avLst/>
          </a:prstGeom>
          <a:noFill/>
        </p:spPr>
        <p:txBody>
          <a:bodyPr wrap="square" lIns="0" rtlCol="0">
            <a:noAutofit/>
          </a:bodyPr>
          <a:lstStyle/>
          <a:p>
            <a:pPr>
              <a:spcBef>
                <a:spcPts val="600"/>
              </a:spcBef>
            </a:pPr>
            <a:r>
              <a:rPr lang="en-US" sz="2000" dirty="0">
                <a:latin typeface="Times New Roman" panose="02020603050405020304" pitchFamily="18" charset="0"/>
                <a:cs typeface="Times New Roman" panose="02020603050405020304" pitchFamily="18" charset="0"/>
              </a:rPr>
              <a:t>(mean(fig3.16a)=1.57)</a:t>
            </a:r>
          </a:p>
        </p:txBody>
      </p:sp>
    </p:spTree>
    <p:extLst>
      <p:ext uri="{BB962C8B-B14F-4D97-AF65-F5344CB8AC3E}">
        <p14:creationId xmlns:p14="http://schemas.microsoft.com/office/powerpoint/2010/main" val="404855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1"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1"/>
      <p:bldP spid="6" grpId="0"/>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1" y="1640525"/>
            <a:ext cx="8351519" cy="2246769"/>
          </a:xfrm>
          <a:prstGeom prst="rect">
            <a:avLst/>
          </a:prstGeom>
          <a:noFill/>
        </p:spPr>
        <p:txBody>
          <a:bodyPr wrap="square" lIns="0" rtlCol="0">
            <a:noAutofit/>
          </a:bodyPr>
          <a:lstStyle/>
          <a:p>
            <a:r>
              <a:rPr lang="en-US" sz="2000" dirty="0">
                <a:latin typeface="Courier New" panose="02070309020205020404" pitchFamily="49" charset="0"/>
                <a:cs typeface="Courier New" panose="02070309020205020404" pitchFamily="49" charset="0"/>
              </a:rPr>
              <a:t>x=gen.arma.wge(n=100,phi=c(1.6,-.9),theta=.8,sn=67)</a:t>
            </a:r>
          </a:p>
          <a:p>
            <a:r>
              <a:rPr lang="en-US" sz="2000" dirty="0">
                <a:latin typeface="Courier New" panose="02070309020205020404" pitchFamily="49" charset="0"/>
                <a:cs typeface="Courier New" panose="02070309020205020404" pitchFamily="49" charset="0"/>
              </a:rPr>
              <a:t>x=x+10</a:t>
            </a:r>
          </a:p>
          <a:p>
            <a:r>
              <a:rPr lang="en-US" sz="2000" dirty="0">
                <a:latin typeface="Courier New" panose="02070309020205020404" pitchFamily="49" charset="0"/>
                <a:cs typeface="Courier New" panose="02070309020205020404" pitchFamily="49" charset="0"/>
              </a:rPr>
              <a:t>plotts.sample.wge(x)</a:t>
            </a:r>
          </a:p>
          <a:p>
            <a:r>
              <a:rPr lang="en-US" sz="2000" dirty="0">
                <a:latin typeface="Courier New" panose="02070309020205020404" pitchFamily="49" charset="0"/>
                <a:cs typeface="Courier New" panose="02070309020205020404" pitchFamily="49" charset="0"/>
              </a:rPr>
              <a:t># no type listed below so it will use aic</a:t>
            </a:r>
          </a:p>
          <a:p>
            <a:r>
              <a:rPr lang="en-US" sz="2000" dirty="0">
                <a:latin typeface="Courier New" panose="02070309020205020404" pitchFamily="49" charset="0"/>
                <a:cs typeface="Courier New" panose="02070309020205020404" pitchFamily="49" charset="0"/>
              </a:rPr>
              <a:t>aic.wge(x,p=0:8,q=0:4)</a:t>
            </a:r>
          </a:p>
          <a:p>
            <a:r>
              <a:rPr lang="en-US" sz="2000" b="1" dirty="0">
                <a:latin typeface="Courier New" panose="02070309020205020404" pitchFamily="49" charset="0"/>
                <a:cs typeface="Courier New" panose="02070309020205020404" pitchFamily="49" charset="0"/>
              </a:rPr>
              <a:t># picks ARMA(2,1)</a:t>
            </a:r>
          </a:p>
          <a:p>
            <a:r>
              <a:rPr lang="en-US" sz="2000" dirty="0">
                <a:latin typeface="Courier New" panose="02070309020205020404" pitchFamily="49" charset="0"/>
                <a:cs typeface="Courier New" panose="02070309020205020404" pitchFamily="49" charset="0"/>
              </a:rPr>
              <a:t>est.arma.wge(x,p=2,q=1)</a:t>
            </a:r>
          </a:p>
        </p:txBody>
      </p:sp>
      <p:graphicFrame>
        <p:nvGraphicFramePr>
          <p:cNvPr id="7" name="Object 6"/>
          <p:cNvGraphicFramePr>
            <a:graphicFrameLocks noChangeAspect="1"/>
          </p:cNvGraphicFramePr>
          <p:nvPr>
            <p:extLst>
              <p:ext uri="{D42A27DB-BD31-4B8C-83A1-F6EECF244321}">
                <p14:modId xmlns:p14="http://schemas.microsoft.com/office/powerpoint/2010/main" val="3267051148"/>
              </p:ext>
            </p:extLst>
          </p:nvPr>
        </p:nvGraphicFramePr>
        <p:xfrm>
          <a:off x="457201" y="817880"/>
          <a:ext cx="5029199" cy="392031"/>
        </p:xfrm>
        <a:graphic>
          <a:graphicData uri="http://schemas.openxmlformats.org/presentationml/2006/ole">
            <mc:AlternateContent xmlns:mc="http://schemas.openxmlformats.org/markup-compatibility/2006">
              <mc:Choice xmlns:v="urn:schemas-microsoft-com:vml" Requires="v">
                <p:oleObj spid="_x0000_s18052" name="Equation" r:id="rId4" imgW="5702040" imgH="444240" progId="Equation.DSMT4">
                  <p:embed/>
                </p:oleObj>
              </mc:Choice>
              <mc:Fallback>
                <p:oleObj name="Equation" r:id="rId4" imgW="5702040" imgH="444240" progId="Equation.DSMT4">
                  <p:embed/>
                  <p:pic>
                    <p:nvPicPr>
                      <p:cNvPr id="7" name="Object 6"/>
                      <p:cNvPicPr>
                        <a:picLocks noChangeAspect="1" noChangeArrowheads="1"/>
                      </p:cNvPicPr>
                      <p:nvPr/>
                    </p:nvPicPr>
                    <p:blipFill>
                      <a:blip r:embed="rId5"/>
                      <a:srcRect/>
                      <a:stretch>
                        <a:fillRect/>
                      </a:stretch>
                    </p:blipFill>
                    <p:spPr bwMode="auto">
                      <a:xfrm>
                        <a:off x="457201" y="817880"/>
                        <a:ext cx="5029199" cy="392031"/>
                      </a:xfrm>
                      <a:prstGeom prst="rect">
                        <a:avLst/>
                      </a:prstGeom>
                      <a:noFill/>
                      <a:ln>
                        <a:noFill/>
                      </a:ln>
                      <a:extLst/>
                    </p:spPr>
                  </p:pic>
                </p:oleObj>
              </mc:Fallback>
            </mc:AlternateContent>
          </a:graphicData>
        </a:graphic>
      </p:graphicFrame>
      <p:sp>
        <p:nvSpPr>
          <p:cNvPr id="5" name="Rectangle 4"/>
          <p:cNvSpPr/>
          <p:nvPr/>
        </p:nvSpPr>
        <p:spPr>
          <a:xfrm>
            <a:off x="457201" y="4184532"/>
            <a:ext cx="5947272" cy="1061829"/>
          </a:xfrm>
          <a:prstGeom prst="rect">
            <a:avLst/>
          </a:prstGeom>
        </p:spPr>
        <p:txBody>
          <a:bodyPr wrap="square" lIns="0">
            <a:noAutofit/>
          </a:bodyPr>
          <a:lstStyle/>
          <a:p>
            <a:r>
              <a:rPr lang="sv-SE" sz="2100" dirty="0">
                <a:latin typeface="Courier New" panose="02070309020205020404" pitchFamily="49" charset="0"/>
                <a:cs typeface="Courier New" panose="02070309020205020404" pitchFamily="49" charset="0"/>
              </a:rPr>
              <a:t>$phi   [1]  1.6194830 -0.9131788</a:t>
            </a:r>
          </a:p>
          <a:p>
            <a:r>
              <a:rPr lang="sv-SE" sz="2100" dirty="0">
                <a:latin typeface="Courier New" panose="02070309020205020404" pitchFamily="49" charset="0"/>
                <a:cs typeface="Courier New" panose="02070309020205020404" pitchFamily="49" charset="0"/>
              </a:rPr>
              <a:t>$theta [1] 0.868127</a:t>
            </a:r>
          </a:p>
          <a:p>
            <a:r>
              <a:rPr lang="sv-SE" sz="2100" dirty="0">
                <a:latin typeface="Courier New" panose="02070309020205020404" pitchFamily="49" charset="0"/>
                <a:cs typeface="Courier New" panose="02070309020205020404" pitchFamily="49" charset="0"/>
              </a:rPr>
              <a:t>$vara  [1] 1.076196</a:t>
            </a:r>
            <a:endParaRPr lang="en-US" sz="2100" dirty="0">
              <a:latin typeface="Courier New" panose="02070309020205020404" pitchFamily="49" charset="0"/>
              <a:cs typeface="Courier New" panose="02070309020205020404" pitchFamily="49" charset="0"/>
            </a:endParaRPr>
          </a:p>
        </p:txBody>
      </p:sp>
      <p:sp>
        <p:nvSpPr>
          <p:cNvPr id="11" name="TextBox 10"/>
          <p:cNvSpPr txBox="1"/>
          <p:nvPr/>
        </p:nvSpPr>
        <p:spPr>
          <a:xfrm>
            <a:off x="457201" y="290155"/>
            <a:ext cx="4419600" cy="523220"/>
          </a:xfrm>
          <a:prstGeom prst="rect">
            <a:avLst/>
          </a:prstGeom>
          <a:noFill/>
        </p:spPr>
        <p:txBody>
          <a:bodyPr wrap="square" lIns="0" rtlCol="0">
            <a:noAutofit/>
          </a:bodyPr>
          <a:lstStyle/>
          <a:p>
            <a:pPr>
              <a:spcBef>
                <a:spcPts val="600"/>
              </a:spcBef>
            </a:pPr>
            <a:r>
              <a:rPr lang="en-US" sz="2800" b="1" dirty="0">
                <a:solidFill>
                  <a:srgbClr val="00B050"/>
                </a:solidFill>
                <a:latin typeface="Arial" pitchFamily="34" charset="0"/>
                <a:cs typeface="Arial" pitchFamily="34" charset="0"/>
              </a:rPr>
              <a:t>tswge AIC demo</a:t>
            </a:r>
          </a:p>
        </p:txBody>
      </p:sp>
      <p:sp>
        <p:nvSpPr>
          <p:cNvPr id="15" name="TextBox 14"/>
          <p:cNvSpPr txBox="1"/>
          <p:nvPr/>
        </p:nvSpPr>
        <p:spPr>
          <a:xfrm>
            <a:off x="457201" y="5533965"/>
            <a:ext cx="1523999" cy="400110"/>
          </a:xfrm>
          <a:prstGeom prst="rect">
            <a:avLst/>
          </a:prstGeom>
          <a:noFill/>
        </p:spPr>
        <p:txBody>
          <a:bodyPr wrap="square" lIns="0" rtlCol="0">
            <a:noAutofit/>
          </a:bodyPr>
          <a:lstStyle/>
          <a:p>
            <a:pPr>
              <a:spcBef>
                <a:spcPts val="600"/>
              </a:spcBef>
            </a:pPr>
            <a:r>
              <a:rPr lang="en-US" sz="2000" dirty="0">
                <a:latin typeface="Arial" pitchFamily="34" charset="0"/>
                <a:cs typeface="Arial" pitchFamily="34" charset="0"/>
              </a:rPr>
              <a:t>Final model: </a:t>
            </a:r>
          </a:p>
        </p:txBody>
      </p:sp>
      <p:sp>
        <p:nvSpPr>
          <p:cNvPr id="18" name="TextBox 17"/>
          <p:cNvSpPr txBox="1"/>
          <p:nvPr/>
        </p:nvSpPr>
        <p:spPr>
          <a:xfrm>
            <a:off x="1905000" y="5924490"/>
            <a:ext cx="2514601" cy="400110"/>
          </a:xfrm>
          <a:prstGeom prst="rect">
            <a:avLst/>
          </a:prstGeom>
          <a:noFill/>
        </p:spPr>
        <p:txBody>
          <a:bodyPr wrap="square" lIns="0" rtlCol="0">
            <a:noAutofit/>
          </a:bodyPr>
          <a:lstStyle/>
          <a:p>
            <a:pPr>
              <a:spcBef>
                <a:spcPts val="600"/>
              </a:spcBef>
            </a:pPr>
            <a:r>
              <a:rPr lang="en-US" sz="2000" dirty="0">
                <a:latin typeface="Times New Roman" panose="02020603050405020304" pitchFamily="18" charset="0"/>
                <a:cs typeface="Times New Roman" panose="02020603050405020304" pitchFamily="18" charset="0"/>
              </a:rPr>
              <a:t>(mean(x)=10.08)</a:t>
            </a:r>
          </a:p>
        </p:txBody>
      </p:sp>
      <p:graphicFrame>
        <p:nvGraphicFramePr>
          <p:cNvPr id="19" name="Object 18"/>
          <p:cNvGraphicFramePr>
            <a:graphicFrameLocks noChangeAspect="1"/>
          </p:cNvGraphicFramePr>
          <p:nvPr>
            <p:extLst>
              <p:ext uri="{D42A27DB-BD31-4B8C-83A1-F6EECF244321}">
                <p14:modId xmlns:p14="http://schemas.microsoft.com/office/powerpoint/2010/main" val="1943223973"/>
              </p:ext>
            </p:extLst>
          </p:nvPr>
        </p:nvGraphicFramePr>
        <p:xfrm>
          <a:off x="1905000" y="5532623"/>
          <a:ext cx="6019800" cy="386593"/>
        </p:xfrm>
        <a:graphic>
          <a:graphicData uri="http://schemas.openxmlformats.org/presentationml/2006/ole">
            <mc:AlternateContent xmlns:mc="http://schemas.openxmlformats.org/markup-compatibility/2006">
              <mc:Choice xmlns:v="urn:schemas-microsoft-com:vml" Requires="v">
                <p:oleObj spid="_x0000_s18053" name="Equation" r:id="rId6" imgW="6921360" imgH="444240" progId="Equation.DSMT4">
                  <p:embed/>
                </p:oleObj>
              </mc:Choice>
              <mc:Fallback>
                <p:oleObj name="Equation" r:id="rId6" imgW="6921360" imgH="444240" progId="Equation.DSMT4">
                  <p:embed/>
                  <p:pic>
                    <p:nvPicPr>
                      <p:cNvPr id="8" name="Object 7"/>
                      <p:cNvPicPr>
                        <a:picLocks noChangeAspect="1" noChangeArrowheads="1"/>
                      </p:cNvPicPr>
                      <p:nvPr/>
                    </p:nvPicPr>
                    <p:blipFill>
                      <a:blip r:embed="rId7"/>
                      <a:srcRect/>
                      <a:stretch>
                        <a:fillRect/>
                      </a:stretch>
                    </p:blipFill>
                    <p:spPr bwMode="auto">
                      <a:xfrm>
                        <a:off x="1905000" y="5532623"/>
                        <a:ext cx="6019800" cy="386593"/>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25210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5" grpId="0"/>
      <p:bldP spid="1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3384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9B51-E891-6549-94F4-180A1629589A}"/>
              </a:ext>
            </a:extLst>
          </p:cNvPr>
          <p:cNvSpPr>
            <a:spLocks noGrp="1"/>
          </p:cNvSpPr>
          <p:nvPr>
            <p:ph type="ctrTitle"/>
          </p:nvPr>
        </p:nvSpPr>
        <p:spPr/>
        <p:txBody>
          <a:bodyPr/>
          <a:lstStyle/>
          <a:p>
            <a:r>
              <a:rPr lang="en-US" dirty="0"/>
              <a:t>A Comment </a:t>
            </a:r>
            <a:br>
              <a:rPr lang="en-US" dirty="0"/>
            </a:br>
            <a:r>
              <a:rPr lang="en-US" dirty="0"/>
              <a:t>about Model ID in Practice</a:t>
            </a:r>
          </a:p>
        </p:txBody>
      </p:sp>
    </p:spTree>
    <p:extLst>
      <p:ext uri="{BB962C8B-B14F-4D97-AF65-F5344CB8AC3E}">
        <p14:creationId xmlns:p14="http://schemas.microsoft.com/office/powerpoint/2010/main" val="2050865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5004-B831-9B4F-A640-07592A17FD4B}"/>
              </a:ext>
            </a:extLst>
          </p:cNvPr>
          <p:cNvSpPr>
            <a:spLocks noGrp="1"/>
          </p:cNvSpPr>
          <p:nvPr>
            <p:ph type="ctrTitle"/>
          </p:nvPr>
        </p:nvSpPr>
        <p:spPr/>
        <p:txBody>
          <a:bodyPr>
            <a:normAutofit fontScale="90000"/>
          </a:bodyPr>
          <a:lstStyle/>
          <a:p>
            <a:r>
              <a:rPr lang="en-US" dirty="0"/>
              <a:t>Estimation Methods for Stationary Models</a:t>
            </a:r>
          </a:p>
        </p:txBody>
      </p:sp>
    </p:spTree>
    <p:extLst>
      <p:ext uri="{BB962C8B-B14F-4D97-AF65-F5344CB8AC3E}">
        <p14:creationId xmlns:p14="http://schemas.microsoft.com/office/powerpoint/2010/main" val="40831954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219200"/>
            <a:ext cx="8229600" cy="1200329"/>
          </a:xfrm>
          <a:prstGeom prst="rect">
            <a:avLst/>
          </a:prstGeom>
          <a:noFill/>
        </p:spPr>
        <p:txBody>
          <a:bodyPr wrap="square" rtlCol="0">
            <a:spAutoFit/>
          </a:bodyPr>
          <a:lstStyle/>
          <a:p>
            <a:pPr>
              <a:spcBef>
                <a:spcPts val="600"/>
              </a:spcBef>
            </a:pPr>
            <a:r>
              <a:rPr lang="en-US" sz="2400" dirty="0">
                <a:latin typeface="Arial" pitchFamily="34" charset="0"/>
                <a:cs typeface="Arial" pitchFamily="34" charset="0"/>
              </a:rPr>
              <a:t>The previous two examples may have left the impression that, given data from an ARMA(</a:t>
            </a:r>
            <a:r>
              <a:rPr lang="en-US" sz="2400" i="1" dirty="0">
                <a:latin typeface="Arial" pitchFamily="34" charset="0"/>
                <a:cs typeface="Arial" pitchFamily="34" charset="0"/>
              </a:rPr>
              <a:t>p,q</a:t>
            </a:r>
            <a:r>
              <a:rPr lang="en-US" sz="2400" dirty="0">
                <a:latin typeface="Arial" pitchFamily="34" charset="0"/>
                <a:cs typeface="Arial" pitchFamily="34" charset="0"/>
              </a:rPr>
              <a:t>) model, AIC will correctly identify the model orders.</a:t>
            </a:r>
          </a:p>
        </p:txBody>
      </p:sp>
      <p:sp>
        <p:nvSpPr>
          <p:cNvPr id="4" name="TextBox 3"/>
          <p:cNvSpPr txBox="1"/>
          <p:nvPr/>
        </p:nvSpPr>
        <p:spPr>
          <a:xfrm>
            <a:off x="457200" y="2492276"/>
            <a:ext cx="8229600" cy="3939540"/>
          </a:xfrm>
          <a:prstGeom prst="rect">
            <a:avLst/>
          </a:prstGeom>
          <a:noFill/>
        </p:spPr>
        <p:txBody>
          <a:bodyPr wrap="square" rtlCol="0">
            <a:spAutoFit/>
          </a:bodyPr>
          <a:lstStyle/>
          <a:p>
            <a:pPr>
              <a:spcBef>
                <a:spcPts val="600"/>
              </a:spcBef>
            </a:pPr>
            <a:r>
              <a:rPr lang="en-US" sz="2400" b="1" dirty="0">
                <a:latin typeface="Arial" pitchFamily="34" charset="0"/>
                <a:cs typeface="Arial" pitchFamily="34" charset="0"/>
              </a:rPr>
              <a:t>In Practice</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AIC or other criteria will not always identify the order (even when data are from an ARMA model).</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As mentioned before, real data will not be ARMA to start with.</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The goal is to find the “best” model in some sense.</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AIC, BIC, and AICC try to explain as much of the variability as possible.</a:t>
            </a:r>
          </a:p>
          <a:p>
            <a:pPr marL="1257300" lvl="2" indent="-342900">
              <a:spcBef>
                <a:spcPts val="600"/>
              </a:spcBef>
              <a:buFont typeface="Arial" panose="020B0604020202020204" pitchFamily="34" charset="0"/>
              <a:buChar char="•"/>
            </a:pPr>
            <a:r>
              <a:rPr lang="en-US" dirty="0">
                <a:latin typeface="Arial" pitchFamily="34" charset="0"/>
                <a:cs typeface="Arial" pitchFamily="34" charset="0"/>
              </a:rPr>
              <a:t>They attempt to minimize the white-noise variance</a:t>
            </a:r>
          </a:p>
          <a:p>
            <a:pPr marL="1257300" lvl="2" indent="-342900">
              <a:spcBef>
                <a:spcPts val="600"/>
              </a:spcBef>
              <a:buFont typeface="Arial" panose="020B0604020202020204" pitchFamily="34" charset="0"/>
              <a:buChar char="•"/>
            </a:pPr>
            <a:r>
              <a:rPr lang="en-US" dirty="0">
                <a:latin typeface="Arial" pitchFamily="34" charset="0"/>
                <a:cs typeface="Arial" pitchFamily="34" charset="0"/>
              </a:rPr>
              <a:t>With a constraint on too many parameters</a:t>
            </a:r>
          </a:p>
        </p:txBody>
      </p:sp>
      <p:sp>
        <p:nvSpPr>
          <p:cNvPr id="5" name="Title 4"/>
          <p:cNvSpPr>
            <a:spLocks noGrp="1"/>
          </p:cNvSpPr>
          <p:nvPr>
            <p:ph type="title"/>
          </p:nvPr>
        </p:nvSpPr>
        <p:spPr>
          <a:xfrm>
            <a:off x="457200" y="228600"/>
            <a:ext cx="8229600" cy="1143000"/>
          </a:xfrm>
        </p:spPr>
        <p:txBody>
          <a:bodyPr/>
          <a:lstStyle/>
          <a:p>
            <a:pPr>
              <a:spcBef>
                <a:spcPts val="600"/>
              </a:spcBef>
            </a:pPr>
            <a:r>
              <a:rPr lang="en-US" sz="3600" dirty="0">
                <a:latin typeface="Arial" pitchFamily="34" charset="0"/>
                <a:cs typeface="Arial" pitchFamily="34" charset="0"/>
              </a:rPr>
              <a:t>A Comment about Model Identification</a:t>
            </a:r>
            <a:endParaRPr lang="en-US" sz="3600" dirty="0"/>
          </a:p>
        </p:txBody>
      </p:sp>
    </p:spTree>
    <p:extLst>
      <p:ext uri="{BB962C8B-B14F-4D97-AF65-F5344CB8AC3E}">
        <p14:creationId xmlns:p14="http://schemas.microsoft.com/office/powerpoint/2010/main" val="146854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219200"/>
            <a:ext cx="8229600" cy="4791055"/>
          </a:xfrm>
          <a:prstGeom prst="rect">
            <a:avLst/>
          </a:prstGeom>
          <a:noFill/>
        </p:spPr>
        <p:txBody>
          <a:bodyPr wrap="square" rtlCol="0">
            <a:spAutoFit/>
          </a:bodyPr>
          <a:lstStyle/>
          <a:p>
            <a:pPr marL="342900" indent="-342900">
              <a:spcBef>
                <a:spcPts val="400"/>
              </a:spcBef>
              <a:buFont typeface="Arial" panose="020B0604020202020204" pitchFamily="34" charset="0"/>
              <a:buChar char="•"/>
            </a:pPr>
            <a:r>
              <a:rPr lang="en-US" sz="2400" dirty="0">
                <a:latin typeface="Arial" pitchFamily="34" charset="0"/>
                <a:cs typeface="Arial" pitchFamily="34" charset="0"/>
              </a:rPr>
              <a:t>Sometimes AIC (or BIC, AICC) will select a model that “you don’t like.”</a:t>
            </a:r>
          </a:p>
          <a:p>
            <a:pPr marL="800100" lvl="1" indent="-342900">
              <a:spcBef>
                <a:spcPts val="400"/>
              </a:spcBef>
              <a:buFont typeface="Arial" panose="020B0604020202020204" pitchFamily="34" charset="0"/>
              <a:buChar char="•"/>
            </a:pPr>
            <a:r>
              <a:rPr lang="en-US" sz="2000" dirty="0">
                <a:latin typeface="Arial" pitchFamily="34" charset="0"/>
                <a:cs typeface="Arial" pitchFamily="34" charset="0"/>
              </a:rPr>
              <a:t>It has more parameters than needed.</a:t>
            </a:r>
          </a:p>
          <a:p>
            <a:pPr marL="1257300" lvl="2" indent="-342900">
              <a:spcBef>
                <a:spcPts val="400"/>
              </a:spcBef>
              <a:buFont typeface="Arial" panose="020B0604020202020204" pitchFamily="34" charset="0"/>
              <a:buChar char="•"/>
            </a:pPr>
            <a:r>
              <a:rPr lang="en-US" dirty="0">
                <a:latin typeface="Arial" pitchFamily="34" charset="0"/>
                <a:cs typeface="Arial" pitchFamily="34" charset="0"/>
              </a:rPr>
              <a:t>Some AR and MA factors nearly cancel.</a:t>
            </a:r>
          </a:p>
          <a:p>
            <a:pPr marL="1257300" lvl="2" indent="-342900">
              <a:spcBef>
                <a:spcPts val="400"/>
              </a:spcBef>
              <a:buFont typeface="Arial" panose="020B0604020202020204" pitchFamily="34" charset="0"/>
              <a:buChar char="•"/>
            </a:pPr>
            <a:r>
              <a:rPr lang="en-US" dirty="0">
                <a:latin typeface="Arial" pitchFamily="34" charset="0"/>
                <a:cs typeface="Arial" pitchFamily="34" charset="0"/>
              </a:rPr>
              <a:t>Certain factors of the model seem so weak (roots far away from the unit circle) that they seem pointless.</a:t>
            </a:r>
          </a:p>
          <a:p>
            <a:pPr marL="800100" lvl="1" indent="-342900">
              <a:spcBef>
                <a:spcPts val="400"/>
              </a:spcBef>
              <a:buFont typeface="Arial" panose="020B0604020202020204" pitchFamily="34" charset="0"/>
              <a:buChar char="•"/>
            </a:pPr>
            <a:r>
              <a:rPr lang="en-US" sz="2000" dirty="0">
                <a:latin typeface="Arial" pitchFamily="34" charset="0"/>
                <a:cs typeface="Arial" pitchFamily="34" charset="0"/>
              </a:rPr>
              <a:t>The model is not stationary (or not invertible).</a:t>
            </a:r>
          </a:p>
          <a:p>
            <a:pPr marL="342900" indent="-342900">
              <a:spcBef>
                <a:spcPts val="400"/>
              </a:spcBef>
              <a:buFont typeface="Arial" panose="020B0604020202020204" pitchFamily="34" charset="0"/>
              <a:buChar char="•"/>
            </a:pPr>
            <a:r>
              <a:rPr lang="en-US" sz="2400" dirty="0">
                <a:latin typeface="Arial" pitchFamily="34" charset="0"/>
                <a:cs typeface="Arial" pitchFamily="34" charset="0"/>
              </a:rPr>
              <a:t>In this case, it would be helpful to view not just the model with the smallest AIC, but maybe the smallest five: </a:t>
            </a:r>
            <a:r>
              <a:rPr lang="en-US" sz="2400" b="1" i="1" dirty="0">
                <a:latin typeface="Arial" pitchFamily="34" charset="0"/>
                <a:cs typeface="Arial" pitchFamily="34" charset="0"/>
              </a:rPr>
              <a:t>aic5.wge().</a:t>
            </a:r>
          </a:p>
          <a:p>
            <a:pPr marL="342900" indent="-342900">
              <a:spcBef>
                <a:spcPts val="400"/>
              </a:spcBef>
              <a:buFont typeface="Arial" panose="020B0604020202020204" pitchFamily="34" charset="0"/>
              <a:buChar char="•"/>
            </a:pPr>
            <a:r>
              <a:rPr lang="en-US" sz="2400" dirty="0">
                <a:latin typeface="Arial" pitchFamily="34" charset="0"/>
                <a:cs typeface="Arial" pitchFamily="34" charset="0"/>
              </a:rPr>
              <a:t>Or, you may want to try another information criterion.</a:t>
            </a:r>
          </a:p>
          <a:p>
            <a:pPr marL="800100" lvl="1" indent="-342900">
              <a:spcBef>
                <a:spcPts val="400"/>
              </a:spcBef>
              <a:buFont typeface="Arial" panose="020B0604020202020204" pitchFamily="34" charset="0"/>
              <a:buChar char="•"/>
            </a:pPr>
            <a:r>
              <a:rPr lang="en-US" sz="2000" dirty="0">
                <a:latin typeface="Arial" pitchFamily="34" charset="0"/>
                <a:cs typeface="Arial" pitchFamily="34" charset="0"/>
              </a:rPr>
              <a:t>BIC might be an option if the model seems to have too many parameters.</a:t>
            </a:r>
          </a:p>
        </p:txBody>
      </p:sp>
      <p:sp>
        <p:nvSpPr>
          <p:cNvPr id="4" name="Title 3"/>
          <p:cNvSpPr>
            <a:spLocks noGrp="1"/>
          </p:cNvSpPr>
          <p:nvPr>
            <p:ph type="title"/>
          </p:nvPr>
        </p:nvSpPr>
        <p:spPr>
          <a:xfrm>
            <a:off x="457200" y="228600"/>
            <a:ext cx="8229600" cy="1143000"/>
          </a:xfrm>
        </p:spPr>
        <p:txBody>
          <a:bodyPr/>
          <a:lstStyle/>
          <a:p>
            <a:r>
              <a:rPr lang="en-US" dirty="0">
                <a:latin typeface="Arial" pitchFamily="34" charset="0"/>
                <a:cs typeface="Arial" pitchFamily="34" charset="0"/>
              </a:rPr>
              <a:t>Comments</a:t>
            </a:r>
            <a:endParaRPr lang="en-US" dirty="0"/>
          </a:p>
        </p:txBody>
      </p:sp>
    </p:spTree>
    <p:extLst>
      <p:ext uri="{BB962C8B-B14F-4D97-AF65-F5344CB8AC3E}">
        <p14:creationId xmlns:p14="http://schemas.microsoft.com/office/powerpoint/2010/main" val="129512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1631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63E0-0D85-2244-93CF-517D03784915}"/>
              </a:ext>
            </a:extLst>
          </p:cNvPr>
          <p:cNvSpPr>
            <a:spLocks noGrp="1"/>
          </p:cNvSpPr>
          <p:nvPr>
            <p:ph type="ctrTitle"/>
          </p:nvPr>
        </p:nvSpPr>
        <p:spPr/>
        <p:txBody>
          <a:bodyPr/>
          <a:lstStyle/>
          <a:p>
            <a:r>
              <a:rPr lang="en-US" dirty="0" err="1"/>
              <a:t>tswge</a:t>
            </a:r>
            <a:r>
              <a:rPr lang="en-US" dirty="0"/>
              <a:t> and AIC5/Top 5 Models</a:t>
            </a:r>
          </a:p>
        </p:txBody>
      </p:sp>
    </p:spTree>
    <p:extLst>
      <p:ext uri="{BB962C8B-B14F-4D97-AF65-F5344CB8AC3E}">
        <p14:creationId xmlns:p14="http://schemas.microsoft.com/office/powerpoint/2010/main" val="6034358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1" y="1640525"/>
            <a:ext cx="8351519" cy="3477875"/>
          </a:xfrm>
          <a:prstGeom prst="rect">
            <a:avLst/>
          </a:prstGeom>
          <a:noFill/>
        </p:spPr>
        <p:txBody>
          <a:bodyPr wrap="square" rtlCol="0">
            <a:spAutoFit/>
          </a:bodyPr>
          <a:lstStyle/>
          <a:p>
            <a:pPr>
              <a:lnSpc>
                <a:spcPts val="2200"/>
              </a:lnSpc>
            </a:pPr>
            <a:r>
              <a:rPr lang="en-US" sz="2000" dirty="0">
                <a:latin typeface="Courier New" panose="02070309020205020404" pitchFamily="49" charset="0"/>
                <a:cs typeface="Courier New" panose="02070309020205020404" pitchFamily="49" charset="0"/>
              </a:rPr>
              <a:t>x31=gen.arma.wge(n=75,phi=c(2.3,-1.92,+.56),theta=-.8,sn=61)</a:t>
            </a:r>
          </a:p>
          <a:p>
            <a:pPr>
              <a:lnSpc>
                <a:spcPts val="2200"/>
              </a:lnSpc>
            </a:pPr>
            <a:r>
              <a:rPr lang="en-US" sz="2000" dirty="0">
                <a:latin typeface="Courier New" panose="02070309020205020404" pitchFamily="49" charset="0"/>
                <a:cs typeface="Courier New" panose="02070309020205020404" pitchFamily="49" charset="0"/>
              </a:rPr>
              <a:t>x31=x31+30</a:t>
            </a:r>
          </a:p>
          <a:p>
            <a:pPr>
              <a:lnSpc>
                <a:spcPts val="2200"/>
              </a:lnSpc>
            </a:pPr>
            <a:r>
              <a:rPr lang="en-US" sz="2000" dirty="0">
                <a:latin typeface="Courier New" panose="02070309020205020404" pitchFamily="49" charset="0"/>
                <a:cs typeface="Courier New" panose="02070309020205020404" pitchFamily="49" charset="0"/>
              </a:rPr>
              <a:t>plotts.sample.wge(x31)</a:t>
            </a:r>
          </a:p>
          <a:p>
            <a:pPr>
              <a:lnSpc>
                <a:spcPts val="2200"/>
              </a:lnSpc>
            </a:pPr>
            <a:r>
              <a:rPr lang="en-US" sz="2000" dirty="0">
                <a:latin typeface="Courier New" panose="02070309020205020404" pitchFamily="49" charset="0"/>
                <a:cs typeface="Courier New" panose="02070309020205020404" pitchFamily="49" charset="0"/>
              </a:rPr>
              <a:t>aic5.wge(x31,p=0:8,q=0:2)</a:t>
            </a:r>
          </a:p>
          <a:p>
            <a:pPr>
              <a:lnSpc>
                <a:spcPts val="2200"/>
              </a:lnSpc>
            </a:pPr>
            <a:r>
              <a:rPr lang="en-US" sz="2000" dirty="0">
                <a:latin typeface="Courier New" panose="02070309020205020404" pitchFamily="49" charset="0"/>
                <a:cs typeface="Courier New" panose="02070309020205020404" pitchFamily="49" charset="0"/>
              </a:rPr>
              <a:t># picks (6,1)   try BIC</a:t>
            </a:r>
          </a:p>
          <a:p>
            <a:pPr>
              <a:lnSpc>
                <a:spcPts val="2200"/>
              </a:lnSpc>
            </a:pPr>
            <a:r>
              <a:rPr lang="en-US" sz="2000" dirty="0">
                <a:latin typeface="Courier New" panose="02070309020205020404" pitchFamily="49" charset="0"/>
                <a:cs typeface="Courier New" panose="02070309020205020404" pitchFamily="49" charset="0"/>
              </a:rPr>
              <a:t>aic5.wge(x31,p=0:8,q=0:2,type="</a:t>
            </a:r>
            <a:r>
              <a:rPr lang="en-US" sz="2000" dirty="0" err="1">
                <a:latin typeface="Courier New" panose="02070309020205020404" pitchFamily="49" charset="0"/>
                <a:cs typeface="Courier New" panose="02070309020205020404" pitchFamily="49" charset="0"/>
              </a:rPr>
              <a:t>bic</a:t>
            </a:r>
            <a:r>
              <a:rPr lang="en-US" sz="2000" dirty="0">
                <a:latin typeface="Courier New" panose="02070309020205020404" pitchFamily="49" charset="0"/>
                <a:cs typeface="Courier New" panose="02070309020205020404" pitchFamily="49" charset="0"/>
              </a:rPr>
              <a:t>")</a:t>
            </a:r>
          </a:p>
          <a:p>
            <a:pPr>
              <a:lnSpc>
                <a:spcPts val="2200"/>
              </a:lnSpc>
            </a:pPr>
            <a:r>
              <a:rPr lang="en-US" sz="2000" dirty="0">
                <a:latin typeface="Courier New" panose="02070309020205020404" pitchFamily="49" charset="0"/>
                <a:cs typeface="Courier New" panose="02070309020205020404" pitchFamily="49" charset="0"/>
              </a:rPr>
              <a:t>#  BIC picks (3,1) – decide to use it</a:t>
            </a:r>
          </a:p>
          <a:p>
            <a:pPr>
              <a:lnSpc>
                <a:spcPts val="2200"/>
              </a:lnSpc>
            </a:pPr>
            <a:r>
              <a:rPr lang="en-US" sz="2000" dirty="0">
                <a:latin typeface="Courier New" panose="02070309020205020404" pitchFamily="49" charset="0"/>
                <a:cs typeface="Courier New" panose="02070309020205020404" pitchFamily="49" charset="0"/>
              </a:rPr>
              <a:t>#  showing est.arma.wge results for ARMA(3,1)</a:t>
            </a:r>
          </a:p>
          <a:p>
            <a:pPr>
              <a:lnSpc>
                <a:spcPts val="2200"/>
              </a:lnSpc>
            </a:pPr>
            <a:r>
              <a:rPr lang="en-US" sz="2000" dirty="0">
                <a:latin typeface="Courier New" panose="02070309020205020404" pitchFamily="49" charset="0"/>
                <a:cs typeface="Courier New" panose="02070309020205020404" pitchFamily="49" charset="0"/>
              </a:rPr>
              <a:t>est.arma.wge(x31,p=3,q=1)</a:t>
            </a:r>
          </a:p>
          <a:p>
            <a:pPr>
              <a:lnSpc>
                <a:spcPts val="2200"/>
              </a:lnSpc>
            </a:pPr>
            <a:r>
              <a:rPr lang="en-US" sz="2000" dirty="0">
                <a:latin typeface="Courier New" panose="02070309020205020404" pitchFamily="49" charset="0"/>
                <a:cs typeface="Courier New" panose="02070309020205020404" pitchFamily="49" charset="0"/>
              </a:rPr>
              <a:t>mean(x31)</a:t>
            </a:r>
          </a:p>
          <a:p>
            <a:pPr>
              <a:lnSpc>
                <a:spcPts val="2200"/>
              </a:lnSpc>
            </a:pPr>
            <a:r>
              <a:rPr lang="en-US" sz="2000" dirty="0">
                <a:latin typeface="Courier New" panose="02070309020205020404" pitchFamily="49" charset="0"/>
                <a:cs typeface="Courier New" panose="02070309020205020404" pitchFamily="49" charset="0"/>
              </a:rPr>
              <a:t>#  mean is 25.74</a:t>
            </a:r>
          </a:p>
        </p:txBody>
      </p:sp>
      <p:graphicFrame>
        <p:nvGraphicFramePr>
          <p:cNvPr id="7" name="Object 6"/>
          <p:cNvGraphicFramePr>
            <a:graphicFrameLocks noChangeAspect="1"/>
          </p:cNvGraphicFramePr>
          <p:nvPr>
            <p:extLst>
              <p:ext uri="{D42A27DB-BD31-4B8C-83A1-F6EECF244321}">
                <p14:modId xmlns:p14="http://schemas.microsoft.com/office/powerpoint/2010/main" val="2050637263"/>
              </p:ext>
            </p:extLst>
          </p:nvPr>
        </p:nvGraphicFramePr>
        <p:xfrm>
          <a:off x="449581" y="802640"/>
          <a:ext cx="7010399" cy="417997"/>
        </p:xfrm>
        <a:graphic>
          <a:graphicData uri="http://schemas.openxmlformats.org/presentationml/2006/ole">
            <mc:AlternateContent xmlns:mc="http://schemas.openxmlformats.org/markup-compatibility/2006">
              <mc:Choice xmlns:v="urn:schemas-microsoft-com:vml" Requires="v">
                <p:oleObj spid="_x0000_s19402" name="Equation" r:id="rId4" imgW="7454880" imgH="444240" progId="Equation.DSMT4">
                  <p:embed/>
                </p:oleObj>
              </mc:Choice>
              <mc:Fallback>
                <p:oleObj name="Equation" r:id="rId4" imgW="7454880" imgH="444240" progId="Equation.DSMT4">
                  <p:embed/>
                  <p:pic>
                    <p:nvPicPr>
                      <p:cNvPr id="7" name="Object 6"/>
                      <p:cNvPicPr>
                        <a:picLocks noChangeAspect="1" noChangeArrowheads="1"/>
                      </p:cNvPicPr>
                      <p:nvPr/>
                    </p:nvPicPr>
                    <p:blipFill>
                      <a:blip r:embed="rId5"/>
                      <a:srcRect/>
                      <a:stretch>
                        <a:fillRect/>
                      </a:stretch>
                    </p:blipFill>
                    <p:spPr bwMode="auto">
                      <a:xfrm>
                        <a:off x="449581" y="802640"/>
                        <a:ext cx="7010399" cy="417997"/>
                      </a:xfrm>
                      <a:prstGeom prst="rect">
                        <a:avLst/>
                      </a:prstGeom>
                      <a:noFill/>
                      <a:ln>
                        <a:noFill/>
                      </a:ln>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460305122"/>
              </p:ext>
            </p:extLst>
          </p:nvPr>
        </p:nvGraphicFramePr>
        <p:xfrm>
          <a:off x="1828799" y="5942143"/>
          <a:ext cx="5715000" cy="382457"/>
        </p:xfrm>
        <a:graphic>
          <a:graphicData uri="http://schemas.openxmlformats.org/presentationml/2006/ole">
            <mc:AlternateContent xmlns:mc="http://schemas.openxmlformats.org/markup-compatibility/2006">
              <mc:Choice xmlns:v="urn:schemas-microsoft-com:vml" Requires="v">
                <p:oleObj spid="_x0000_s19403" name="Equation" r:id="rId6" imgW="6642000" imgH="444240" progId="Equation.DSMT4">
                  <p:embed/>
                </p:oleObj>
              </mc:Choice>
              <mc:Fallback>
                <p:oleObj name="Equation" r:id="rId6" imgW="6642000" imgH="444240" progId="Equation.DSMT4">
                  <p:embed/>
                  <p:pic>
                    <p:nvPicPr>
                      <p:cNvPr id="4" name="Object 3"/>
                      <p:cNvPicPr/>
                      <p:nvPr/>
                    </p:nvPicPr>
                    <p:blipFill>
                      <a:blip r:embed="rId7"/>
                      <a:stretch>
                        <a:fillRect/>
                      </a:stretch>
                    </p:blipFill>
                    <p:spPr>
                      <a:xfrm>
                        <a:off x="1828799" y="5942143"/>
                        <a:ext cx="5715000" cy="38245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978851319"/>
              </p:ext>
            </p:extLst>
          </p:nvPr>
        </p:nvGraphicFramePr>
        <p:xfrm>
          <a:off x="1828799" y="5533964"/>
          <a:ext cx="7099626" cy="385251"/>
        </p:xfrm>
        <a:graphic>
          <a:graphicData uri="http://schemas.openxmlformats.org/presentationml/2006/ole">
            <mc:AlternateContent xmlns:mc="http://schemas.openxmlformats.org/markup-compatibility/2006">
              <mc:Choice xmlns:v="urn:schemas-microsoft-com:vml" Requires="v">
                <p:oleObj spid="_x0000_s19404" name="Equation" r:id="rId8" imgW="8191440" imgH="444240" progId="Equation.DSMT4">
                  <p:embed/>
                </p:oleObj>
              </mc:Choice>
              <mc:Fallback>
                <p:oleObj name="Equation" r:id="rId8" imgW="8191440" imgH="444240" progId="Equation.DSMT4">
                  <p:embed/>
                  <p:pic>
                    <p:nvPicPr>
                      <p:cNvPr id="8" name="Object 7"/>
                      <p:cNvPicPr>
                        <a:picLocks noChangeAspect="1" noChangeArrowheads="1"/>
                      </p:cNvPicPr>
                      <p:nvPr/>
                    </p:nvPicPr>
                    <p:blipFill>
                      <a:blip r:embed="rId9"/>
                      <a:srcRect/>
                      <a:stretch>
                        <a:fillRect/>
                      </a:stretch>
                    </p:blipFill>
                    <p:spPr bwMode="auto">
                      <a:xfrm>
                        <a:off x="1828799" y="5533964"/>
                        <a:ext cx="7099626" cy="385251"/>
                      </a:xfrm>
                      <a:prstGeom prst="rect">
                        <a:avLst/>
                      </a:prstGeom>
                      <a:noFill/>
                      <a:ln>
                        <a:noFill/>
                      </a:ln>
                      <a:extLst/>
                    </p:spPr>
                  </p:pic>
                </p:oleObj>
              </mc:Fallback>
            </mc:AlternateContent>
          </a:graphicData>
        </a:graphic>
      </p:graphicFrame>
      <p:sp>
        <p:nvSpPr>
          <p:cNvPr id="13" name="TextBox 12"/>
          <p:cNvSpPr txBox="1"/>
          <p:nvPr/>
        </p:nvSpPr>
        <p:spPr>
          <a:xfrm>
            <a:off x="457201" y="290155"/>
            <a:ext cx="4419600" cy="523220"/>
          </a:xfrm>
          <a:prstGeom prst="rect">
            <a:avLst/>
          </a:prstGeom>
          <a:noFill/>
        </p:spPr>
        <p:txBody>
          <a:bodyPr wrap="square" lIns="0" rtlCol="0">
            <a:noAutofit/>
          </a:bodyPr>
          <a:lstStyle/>
          <a:p>
            <a:pPr>
              <a:spcBef>
                <a:spcPts val="600"/>
              </a:spcBef>
            </a:pPr>
            <a:r>
              <a:rPr lang="en-US" sz="2800" b="1" dirty="0">
                <a:solidFill>
                  <a:srgbClr val="00B050"/>
                </a:solidFill>
                <a:latin typeface="Arial" pitchFamily="34" charset="0"/>
                <a:cs typeface="Arial" pitchFamily="34" charset="0"/>
              </a:rPr>
              <a:t>tswge AIC demo</a:t>
            </a:r>
          </a:p>
        </p:txBody>
      </p:sp>
      <p:sp>
        <p:nvSpPr>
          <p:cNvPr id="14" name="TextBox 13"/>
          <p:cNvSpPr txBox="1"/>
          <p:nvPr/>
        </p:nvSpPr>
        <p:spPr>
          <a:xfrm>
            <a:off x="381000" y="5533965"/>
            <a:ext cx="1523999" cy="400110"/>
          </a:xfrm>
          <a:prstGeom prst="rect">
            <a:avLst/>
          </a:prstGeom>
          <a:noFill/>
        </p:spPr>
        <p:txBody>
          <a:bodyPr wrap="square" lIns="0" rtlCol="0">
            <a:noAutofit/>
          </a:bodyPr>
          <a:lstStyle/>
          <a:p>
            <a:pPr>
              <a:spcBef>
                <a:spcPts val="600"/>
              </a:spcBef>
            </a:pPr>
            <a:r>
              <a:rPr lang="en-US" sz="2000" dirty="0">
                <a:latin typeface="Arial" pitchFamily="34" charset="0"/>
                <a:cs typeface="Arial" pitchFamily="34" charset="0"/>
              </a:rPr>
              <a:t>Final model: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90C53BB-4341-1040-868C-B58CFAFF33CF}"/>
                  </a:ext>
                </a:extLst>
              </p:cNvPr>
              <p:cNvSpPr txBox="1"/>
              <p:nvPr/>
            </p:nvSpPr>
            <p:spPr>
              <a:xfrm>
                <a:off x="7696200" y="5562600"/>
                <a:ext cx="1447800"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acc>
                            <m:accPr>
                              <m:chr m:val="̂"/>
                              <m:ctrlPr>
                                <a:rPr lang="en-US" sz="2400" i="1" smtClean="0">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𝜎</m:t>
                              </m:r>
                            </m:e>
                          </m:acc>
                        </m:e>
                        <m:sub>
                          <m:r>
                            <a:rPr lang="en-US" sz="2400" b="0" i="1" smtClean="0">
                              <a:latin typeface="Cambria Math" panose="02040503050406030204" pitchFamily="18" charset="0"/>
                            </a:rPr>
                            <m:t>𝑎</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=0.94</m:t>
                      </m:r>
                    </m:oMath>
                  </m:oMathPara>
                </a14:m>
                <a:endParaRPr lang="en-US" sz="1050" dirty="0"/>
              </a:p>
            </p:txBody>
          </p:sp>
        </mc:Choice>
        <mc:Fallback xmlns="">
          <p:sp>
            <p:nvSpPr>
              <p:cNvPr id="3" name="TextBox 2">
                <a:extLst>
                  <a:ext uri="{FF2B5EF4-FFF2-40B4-BE49-F238E27FC236}">
                    <a16:creationId xmlns:a16="http://schemas.microsoft.com/office/drawing/2014/main" id="{D90C53BB-4341-1040-868C-B58CFAFF33CF}"/>
                  </a:ext>
                </a:extLst>
              </p:cNvPr>
              <p:cNvSpPr txBox="1">
                <a:spLocks noRot="1" noChangeAspect="1" noMove="1" noResize="1" noEditPoints="1" noAdjustHandles="1" noChangeArrowheads="1" noChangeShapeType="1" noTextEdit="1"/>
              </p:cNvSpPr>
              <p:nvPr/>
            </p:nvSpPr>
            <p:spPr>
              <a:xfrm>
                <a:off x="7696200" y="5562600"/>
                <a:ext cx="1447800" cy="369332"/>
              </a:xfrm>
              <a:prstGeom prst="rect">
                <a:avLst/>
              </a:prstGeom>
              <a:blipFill>
                <a:blip r:embed="rId10"/>
                <a:stretch>
                  <a:fillRect t="-13333" r="-1739" b="-10000"/>
                </a:stretch>
              </a:blipFill>
            </p:spPr>
            <p:txBody>
              <a:bodyPr/>
              <a:lstStyle/>
              <a:p>
                <a:r>
                  <a:rPr lang="en-US">
                    <a:noFill/>
                  </a:rPr>
                  <a:t> </a:t>
                </a:r>
              </a:p>
            </p:txBody>
          </p:sp>
        </mc:Fallback>
      </mc:AlternateContent>
    </p:spTree>
    <p:extLst>
      <p:ext uri="{BB962C8B-B14F-4D97-AF65-F5344CB8AC3E}">
        <p14:creationId xmlns:p14="http://schemas.microsoft.com/office/powerpoint/2010/main" val="297620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 presetClass="entr" presetSubtype="0" fill="hold" grpId="1"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3"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54932"/>
          <a:stretch/>
        </p:blipFill>
        <p:spPr>
          <a:xfrm>
            <a:off x="198700" y="1072140"/>
            <a:ext cx="4905375" cy="2206428"/>
          </a:xfrm>
          <a:prstGeom prst="rect">
            <a:avLst/>
          </a:prstGeom>
        </p:spPr>
      </p:pic>
      <p:sp>
        <p:nvSpPr>
          <p:cNvPr id="3" name="TextBox 2"/>
          <p:cNvSpPr txBox="1"/>
          <p:nvPr/>
        </p:nvSpPr>
        <p:spPr>
          <a:xfrm>
            <a:off x="365760" y="766825"/>
            <a:ext cx="3605213" cy="400110"/>
          </a:xfrm>
          <a:prstGeom prst="rect">
            <a:avLst/>
          </a:prstGeom>
          <a:noFill/>
        </p:spPr>
        <p:txBody>
          <a:bodyPr wrap="square" rtlCol="0">
            <a:noAutofit/>
          </a:bodyPr>
          <a:lstStyle/>
          <a:p>
            <a:pPr>
              <a:spcBef>
                <a:spcPts val="600"/>
              </a:spcBef>
            </a:pPr>
            <a:r>
              <a:rPr lang="en-US" sz="2000" dirty="0" err="1">
                <a:latin typeface="Courier New" panose="02070309020205020404" pitchFamily="49" charset="0"/>
                <a:cs typeface="Courier New" panose="02070309020205020404" pitchFamily="49" charset="0"/>
              </a:rPr>
              <a:t>plotts.sample.wge</a:t>
            </a:r>
            <a:r>
              <a:rPr lang="en-US" sz="2000" dirty="0">
                <a:latin typeface="Courier New" panose="02070309020205020404" pitchFamily="49" charset="0"/>
                <a:cs typeface="Courier New" panose="02070309020205020404" pitchFamily="49" charset="0"/>
              </a:rPr>
              <a:t>(x31)</a:t>
            </a:r>
          </a:p>
        </p:txBody>
      </p:sp>
      <p:sp>
        <p:nvSpPr>
          <p:cNvPr id="4" name="TextBox 3"/>
          <p:cNvSpPr txBox="1"/>
          <p:nvPr/>
        </p:nvSpPr>
        <p:spPr>
          <a:xfrm>
            <a:off x="5257800" y="1250777"/>
            <a:ext cx="3581400" cy="1446550"/>
          </a:xfrm>
          <a:prstGeom prst="rect">
            <a:avLst/>
          </a:prstGeom>
          <a:noFill/>
        </p:spPr>
        <p:txBody>
          <a:bodyPr wrap="square" rtlCol="0">
            <a:noAutofit/>
          </a:bodyPr>
          <a:lstStyle/>
          <a:p>
            <a:pPr>
              <a:spcBef>
                <a:spcPts val="600"/>
              </a:spcBef>
            </a:pPr>
            <a:r>
              <a:rPr lang="en-US" sz="2400" dirty="0">
                <a:latin typeface="Arial" pitchFamily="34" charset="0"/>
                <a:cs typeface="Arial" pitchFamily="34" charset="0"/>
              </a:rPr>
              <a:t>Sample autocorrelations look like a damped sinusoid and the data are pseudo-cyclic.</a:t>
            </a:r>
          </a:p>
        </p:txBody>
      </p:sp>
      <p:sp>
        <p:nvSpPr>
          <p:cNvPr id="5" name="Rectangle 4"/>
          <p:cNvSpPr/>
          <p:nvPr/>
        </p:nvSpPr>
        <p:spPr>
          <a:xfrm>
            <a:off x="457200" y="3277474"/>
            <a:ext cx="3631122" cy="374461"/>
          </a:xfrm>
          <a:prstGeom prst="rect">
            <a:avLst/>
          </a:prstGeom>
        </p:spPr>
        <p:txBody>
          <a:bodyPr wrap="none">
            <a:noAutofit/>
          </a:bodyPr>
          <a:lstStyle/>
          <a:p>
            <a:pPr>
              <a:spcBef>
                <a:spcPts val="600"/>
              </a:spcBef>
            </a:pPr>
            <a:r>
              <a:rPr lang="en-US" dirty="0">
                <a:latin typeface="Courier New" panose="02070309020205020404" pitchFamily="49" charset="0"/>
                <a:cs typeface="Courier New" panose="02070309020205020404" pitchFamily="49" charset="0"/>
              </a:rPr>
              <a:t>aic5.wge(x31,p=0:8,q=0:2)</a:t>
            </a:r>
          </a:p>
        </p:txBody>
      </p:sp>
      <p:sp>
        <p:nvSpPr>
          <p:cNvPr id="6" name="Rectangle 5"/>
          <p:cNvSpPr/>
          <p:nvPr/>
        </p:nvSpPr>
        <p:spPr>
          <a:xfrm>
            <a:off x="457199" y="3678586"/>
            <a:ext cx="3605213" cy="2708434"/>
          </a:xfrm>
          <a:prstGeom prst="rect">
            <a:avLst/>
          </a:prstGeom>
        </p:spPr>
        <p:txBody>
          <a:bodyPr wrap="square">
            <a:noAutofit/>
          </a:bodyPr>
          <a:lstStyle/>
          <a:p>
            <a:pPr>
              <a:spcBef>
                <a:spcPts val="600"/>
              </a:spcBef>
            </a:pPr>
            <a:r>
              <a:rPr lang="en-US" sz="2000" dirty="0"/>
              <a:t>Five Smallest Values of aic </a:t>
            </a:r>
          </a:p>
          <a:p>
            <a:pPr>
              <a:spcBef>
                <a:spcPts val="600"/>
              </a:spcBef>
            </a:pPr>
            <a:r>
              <a:rPr lang="en-US" sz="2000" dirty="0"/>
              <a:t>      p    q         aic   </a:t>
            </a:r>
          </a:p>
          <a:p>
            <a:pPr>
              <a:spcBef>
                <a:spcPts val="600"/>
              </a:spcBef>
            </a:pPr>
            <a:r>
              <a:rPr lang="en-US" sz="2000" dirty="0"/>
              <a:t>      6    1    0.04601791</a:t>
            </a:r>
          </a:p>
          <a:p>
            <a:pPr>
              <a:spcBef>
                <a:spcPts val="600"/>
              </a:spcBef>
            </a:pPr>
            <a:r>
              <a:rPr lang="en-US" sz="2000" dirty="0"/>
              <a:t>      7    1    0.05788330</a:t>
            </a:r>
          </a:p>
          <a:p>
            <a:pPr>
              <a:spcBef>
                <a:spcPts val="600"/>
              </a:spcBef>
            </a:pPr>
            <a:r>
              <a:rPr lang="en-US" sz="2000" dirty="0"/>
              <a:t>      3    1    0.06646122</a:t>
            </a:r>
          </a:p>
          <a:p>
            <a:pPr>
              <a:spcBef>
                <a:spcPts val="600"/>
              </a:spcBef>
            </a:pPr>
            <a:r>
              <a:rPr lang="en-US" sz="2000" dirty="0"/>
              <a:t>      8    1    0.07820027</a:t>
            </a:r>
          </a:p>
          <a:p>
            <a:pPr>
              <a:spcBef>
                <a:spcPts val="600"/>
              </a:spcBef>
            </a:pPr>
            <a:r>
              <a:rPr lang="en-US" sz="2000" dirty="0"/>
              <a:t>      4    1    0.08249288</a:t>
            </a:r>
          </a:p>
        </p:txBody>
      </p:sp>
      <p:sp>
        <p:nvSpPr>
          <p:cNvPr id="7" name="TextBox 6"/>
          <p:cNvSpPr txBox="1"/>
          <p:nvPr/>
        </p:nvSpPr>
        <p:spPr>
          <a:xfrm>
            <a:off x="4648200" y="3277474"/>
            <a:ext cx="4343400" cy="2894726"/>
          </a:xfrm>
          <a:prstGeom prst="rect">
            <a:avLst/>
          </a:prstGeom>
          <a:noFill/>
        </p:spPr>
        <p:txBody>
          <a:bodyPr wrap="square" rtlCol="0">
            <a:noAutofit/>
          </a:bodyPr>
          <a:lstStyle/>
          <a:p>
            <a:pPr>
              <a:spcBef>
                <a:spcPts val="600"/>
              </a:spcBef>
            </a:pPr>
            <a:r>
              <a:rPr lang="en-US" sz="2400" dirty="0">
                <a:latin typeface="Arial" pitchFamily="34" charset="0"/>
                <a:cs typeface="Arial" pitchFamily="34" charset="0"/>
              </a:rPr>
              <a:t>AIC picks an ARMA(6,1) with an ARMA(3,1) as a third choice.  </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ARMA(6,1) and ARMA(7,1) are fairly high-order.</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Is there a lower-order model that is reasonable?</a:t>
            </a:r>
          </a:p>
        </p:txBody>
      </p:sp>
      <p:sp>
        <p:nvSpPr>
          <p:cNvPr id="8" name="TextBox 7"/>
          <p:cNvSpPr txBox="1"/>
          <p:nvPr/>
        </p:nvSpPr>
        <p:spPr>
          <a:xfrm>
            <a:off x="457201" y="290155"/>
            <a:ext cx="5791200" cy="523220"/>
          </a:xfrm>
          <a:prstGeom prst="rect">
            <a:avLst/>
          </a:prstGeom>
          <a:noFill/>
        </p:spPr>
        <p:txBody>
          <a:bodyPr wrap="square" lIns="0" rtlCol="0">
            <a:noAutofit/>
          </a:bodyPr>
          <a:lstStyle/>
          <a:p>
            <a:pPr>
              <a:spcBef>
                <a:spcPts val="600"/>
              </a:spcBef>
            </a:pPr>
            <a:r>
              <a:rPr lang="en-US" sz="2800" b="1" dirty="0">
                <a:solidFill>
                  <a:srgbClr val="008200"/>
                </a:solidFill>
                <a:latin typeface="Arial" pitchFamily="34" charset="0"/>
                <a:cs typeface="Arial" pitchFamily="34" charset="0"/>
              </a:rPr>
              <a:t>tswge output and discussion</a:t>
            </a:r>
          </a:p>
        </p:txBody>
      </p:sp>
    </p:spTree>
    <p:extLst>
      <p:ext uri="{BB962C8B-B14F-4D97-AF65-F5344CB8AC3E}">
        <p14:creationId xmlns:p14="http://schemas.microsoft.com/office/powerpoint/2010/main" val="21141030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0872" y="1577153"/>
            <a:ext cx="5013953" cy="1308050"/>
          </a:xfrm>
          <a:prstGeom prst="rect">
            <a:avLst/>
          </a:prstGeom>
        </p:spPr>
        <p:txBody>
          <a:bodyPr wrap="square">
            <a:noAutofit/>
          </a:bodyPr>
          <a:lstStyle/>
          <a:p>
            <a:pPr>
              <a:spcBef>
                <a:spcPts val="600"/>
              </a:spcBef>
            </a:pPr>
            <a:r>
              <a:rPr lang="en-US" sz="1600" dirty="0"/>
              <a:t>Factor                               Abs Recip    System Freq </a:t>
            </a:r>
          </a:p>
          <a:p>
            <a:pPr>
              <a:spcBef>
                <a:spcPts val="600"/>
              </a:spcBef>
            </a:pPr>
            <a:r>
              <a:rPr lang="en-US" sz="1600" dirty="0"/>
              <a:t>1 – 1.7790</a:t>
            </a:r>
            <a:r>
              <a:rPr lang="en-US" sz="1600" i="1" dirty="0"/>
              <a:t>B</a:t>
            </a:r>
            <a:r>
              <a:rPr lang="en-US" sz="1600" dirty="0"/>
              <a:t> + 0.8890</a:t>
            </a:r>
            <a:r>
              <a:rPr lang="en-US" sz="1600" i="1" dirty="0"/>
              <a:t>B</a:t>
            </a:r>
            <a:r>
              <a:rPr lang="en-US" sz="1600" baseline="30000" dirty="0"/>
              <a:t>2</a:t>
            </a:r>
            <a:r>
              <a:rPr lang="en-US" sz="1600" dirty="0"/>
              <a:t>      0.9429          0.0538</a:t>
            </a:r>
          </a:p>
          <a:p>
            <a:pPr>
              <a:spcBef>
                <a:spcPts val="600"/>
              </a:spcBef>
            </a:pPr>
            <a:r>
              <a:rPr lang="en-US" sz="1600" dirty="0"/>
              <a:t>1 – 1.1361</a:t>
            </a:r>
            <a:r>
              <a:rPr lang="en-US" sz="1600" i="1" dirty="0"/>
              <a:t>B</a:t>
            </a:r>
            <a:r>
              <a:rPr lang="en-US" sz="1600" dirty="0"/>
              <a:t> + 0.7250</a:t>
            </a:r>
            <a:r>
              <a:rPr lang="en-US" sz="1600" i="1" dirty="0"/>
              <a:t>B</a:t>
            </a:r>
            <a:r>
              <a:rPr lang="en-US" sz="1600" baseline="30000" dirty="0"/>
              <a:t>2</a:t>
            </a:r>
            <a:r>
              <a:rPr lang="en-US" sz="1600" dirty="0"/>
              <a:t>      0.8515          0.1338</a:t>
            </a:r>
          </a:p>
          <a:p>
            <a:pPr>
              <a:spcBef>
                <a:spcPts val="600"/>
              </a:spcBef>
            </a:pPr>
            <a:r>
              <a:rPr lang="en-US" sz="1600" dirty="0"/>
              <a:t>1 + 0.7792</a:t>
            </a:r>
            <a:r>
              <a:rPr lang="en-US" sz="1600" i="1" dirty="0"/>
              <a:t>B</a:t>
            </a:r>
            <a:r>
              <a:rPr lang="en-US" sz="1600" dirty="0"/>
              <a:t> + 0.4583</a:t>
            </a:r>
            <a:r>
              <a:rPr lang="en-US" sz="1600" i="1" dirty="0"/>
              <a:t>B</a:t>
            </a:r>
            <a:r>
              <a:rPr lang="en-US" sz="1600" baseline="30000" dirty="0"/>
              <a:t>2</a:t>
            </a:r>
            <a:r>
              <a:rPr lang="en-US" sz="1600" dirty="0"/>
              <a:t>      0.6770          0.3476</a:t>
            </a:r>
          </a:p>
        </p:txBody>
      </p:sp>
      <p:sp>
        <p:nvSpPr>
          <p:cNvPr id="3" name="TextBox 2"/>
          <p:cNvSpPr txBox="1"/>
          <p:nvPr/>
        </p:nvSpPr>
        <p:spPr>
          <a:xfrm>
            <a:off x="457200" y="789325"/>
            <a:ext cx="3429000" cy="400110"/>
          </a:xfrm>
          <a:prstGeom prst="rect">
            <a:avLst/>
          </a:prstGeom>
          <a:noFill/>
        </p:spPr>
        <p:txBody>
          <a:bodyPr wrap="square" rtlCol="0">
            <a:noAutofit/>
          </a:bodyPr>
          <a:lstStyle/>
          <a:p>
            <a:pPr>
              <a:spcBef>
                <a:spcPts val="600"/>
              </a:spcBef>
            </a:pPr>
            <a:r>
              <a:rPr lang="en-US" sz="2000" dirty="0">
                <a:latin typeface="Arial" pitchFamily="34" charset="0"/>
                <a:cs typeface="Arial" pitchFamily="34" charset="0"/>
              </a:rPr>
              <a:t>Factor Table for AR(6) Part</a:t>
            </a:r>
          </a:p>
        </p:txBody>
      </p:sp>
      <p:sp>
        <p:nvSpPr>
          <p:cNvPr id="4" name="TextBox 3"/>
          <p:cNvSpPr txBox="1"/>
          <p:nvPr/>
        </p:nvSpPr>
        <p:spPr>
          <a:xfrm>
            <a:off x="5562600" y="789325"/>
            <a:ext cx="3369863" cy="3323987"/>
          </a:xfrm>
          <a:prstGeom prst="rect">
            <a:avLst/>
          </a:prstGeom>
          <a:noFill/>
        </p:spPr>
        <p:txBody>
          <a:bodyPr wrap="square" rtlCol="0">
            <a:noAutofit/>
          </a:bodyPr>
          <a:lstStyle/>
          <a:p>
            <a:pPr>
              <a:spcBef>
                <a:spcPts val="600"/>
              </a:spcBef>
            </a:pPr>
            <a:r>
              <a:rPr lang="en-US" sz="2000" dirty="0">
                <a:latin typeface="Arial" pitchFamily="34" charset="0"/>
                <a:cs typeface="Arial" pitchFamily="34" charset="0"/>
              </a:rPr>
              <a:t>The 6th-order model is probably okay.</a:t>
            </a:r>
          </a:p>
          <a:p>
            <a:pPr marL="342900" indent="-342900">
              <a:spcBef>
                <a:spcPts val="600"/>
              </a:spcBef>
              <a:buFont typeface="Arial" panose="020B0604020202020204" pitchFamily="34" charset="0"/>
              <a:buChar char="•"/>
            </a:pPr>
            <a:r>
              <a:rPr lang="en-US" sz="2000" dirty="0">
                <a:latin typeface="Arial" pitchFamily="34" charset="0"/>
                <a:cs typeface="Arial" pitchFamily="34" charset="0"/>
              </a:rPr>
              <a:t>First factor is fairly similar to the 2nd-order factor in model</a:t>
            </a:r>
          </a:p>
          <a:p>
            <a:pPr marL="342900" indent="-342900">
              <a:spcBef>
                <a:spcPts val="600"/>
              </a:spcBef>
              <a:buFont typeface="Arial" panose="020B0604020202020204" pitchFamily="34" charset="0"/>
              <a:buChar char="•"/>
            </a:pPr>
            <a:r>
              <a:rPr lang="en-US" sz="2000" dirty="0">
                <a:latin typeface="Arial" pitchFamily="34" charset="0"/>
                <a:cs typeface="Arial" pitchFamily="34" charset="0"/>
              </a:rPr>
              <a:t>No effect of the other two factors is apparent in data, autocorrelations, or Parzen spectrum (not shown) </a:t>
            </a:r>
          </a:p>
        </p:txBody>
      </p:sp>
      <p:sp>
        <p:nvSpPr>
          <p:cNvPr id="5" name="TextBox 4"/>
          <p:cNvSpPr txBox="1"/>
          <p:nvPr/>
        </p:nvSpPr>
        <p:spPr>
          <a:xfrm>
            <a:off x="457200" y="3124200"/>
            <a:ext cx="3352800" cy="461665"/>
          </a:xfrm>
          <a:prstGeom prst="rect">
            <a:avLst/>
          </a:prstGeom>
          <a:noFill/>
        </p:spPr>
        <p:txBody>
          <a:bodyPr wrap="square" rtlCol="0">
            <a:noAutofit/>
          </a:bodyPr>
          <a:lstStyle/>
          <a:p>
            <a:pPr>
              <a:spcBef>
                <a:spcPts val="600"/>
              </a:spcBef>
            </a:pPr>
            <a:r>
              <a:rPr lang="en-US" sz="2400" dirty="0">
                <a:latin typeface="Arial" pitchFamily="34" charset="0"/>
                <a:cs typeface="Arial" pitchFamily="34" charset="0"/>
              </a:rPr>
              <a:t>We try aic5 using BIC.</a:t>
            </a:r>
          </a:p>
        </p:txBody>
      </p:sp>
      <p:sp>
        <p:nvSpPr>
          <p:cNvPr id="6" name="Rectangle 5"/>
          <p:cNvSpPr/>
          <p:nvPr/>
        </p:nvSpPr>
        <p:spPr>
          <a:xfrm>
            <a:off x="457200" y="3678586"/>
            <a:ext cx="3733800" cy="2708434"/>
          </a:xfrm>
          <a:prstGeom prst="rect">
            <a:avLst/>
          </a:prstGeom>
        </p:spPr>
        <p:txBody>
          <a:bodyPr wrap="square">
            <a:noAutofit/>
          </a:bodyPr>
          <a:lstStyle/>
          <a:p>
            <a:pPr>
              <a:spcBef>
                <a:spcPts val="600"/>
              </a:spcBef>
            </a:pPr>
            <a:r>
              <a:rPr lang="en-US" sz="2000" dirty="0"/>
              <a:t>Five Smallest Values of  bic </a:t>
            </a:r>
          </a:p>
          <a:p>
            <a:pPr>
              <a:spcBef>
                <a:spcPts val="600"/>
              </a:spcBef>
            </a:pPr>
            <a:r>
              <a:rPr lang="en-US" sz="2000" dirty="0"/>
              <a:t>      p    q        bic</a:t>
            </a:r>
          </a:p>
          <a:p>
            <a:pPr>
              <a:spcBef>
                <a:spcPts val="600"/>
              </a:spcBef>
            </a:pPr>
            <a:r>
              <a:rPr lang="en-US" sz="2000" dirty="0"/>
              <a:t>      3    1  0.2209604</a:t>
            </a:r>
          </a:p>
          <a:p>
            <a:pPr>
              <a:spcBef>
                <a:spcPts val="600"/>
              </a:spcBef>
            </a:pPr>
            <a:r>
              <a:rPr lang="en-US" sz="2000" dirty="0"/>
              <a:t>      2    2  0.2613963</a:t>
            </a:r>
          </a:p>
          <a:p>
            <a:pPr>
              <a:spcBef>
                <a:spcPts val="600"/>
              </a:spcBef>
            </a:pPr>
            <a:r>
              <a:rPr lang="en-US" sz="2000" dirty="0"/>
              <a:t>      4    1  0.2678919</a:t>
            </a:r>
          </a:p>
          <a:p>
            <a:pPr>
              <a:spcBef>
                <a:spcPts val="600"/>
              </a:spcBef>
            </a:pPr>
            <a:r>
              <a:rPr lang="en-US" sz="2000" dirty="0"/>
              <a:t>      6    1  0.2932166</a:t>
            </a:r>
          </a:p>
          <a:p>
            <a:pPr>
              <a:spcBef>
                <a:spcPts val="600"/>
              </a:spcBef>
            </a:pPr>
            <a:r>
              <a:rPr lang="en-US" sz="2000" dirty="0"/>
              <a:t>      5    1  0.2990913</a:t>
            </a:r>
          </a:p>
        </p:txBody>
      </p:sp>
      <p:sp>
        <p:nvSpPr>
          <p:cNvPr id="7" name="TextBox 6"/>
          <p:cNvSpPr txBox="1"/>
          <p:nvPr/>
        </p:nvSpPr>
        <p:spPr>
          <a:xfrm>
            <a:off x="5562600" y="4286576"/>
            <a:ext cx="3352800" cy="1323439"/>
          </a:xfrm>
          <a:prstGeom prst="rect">
            <a:avLst/>
          </a:prstGeom>
          <a:noFill/>
        </p:spPr>
        <p:txBody>
          <a:bodyPr wrap="square" rtlCol="0">
            <a:noAutofit/>
          </a:bodyPr>
          <a:lstStyle/>
          <a:p>
            <a:pPr>
              <a:spcBef>
                <a:spcPts val="600"/>
              </a:spcBef>
            </a:pPr>
            <a:r>
              <a:rPr lang="en-US" sz="2000" dirty="0">
                <a:latin typeface="Arial" pitchFamily="34" charset="0"/>
                <a:cs typeface="Arial" pitchFamily="34" charset="0"/>
              </a:rPr>
              <a:t>BIC picks ARMA(3,1). We decided to go with it for simplicity and it showed up 3rd on AIC list.</a:t>
            </a:r>
          </a:p>
        </p:txBody>
      </p:sp>
      <p:sp>
        <p:nvSpPr>
          <p:cNvPr id="9" name="TextBox 8"/>
          <p:cNvSpPr txBox="1"/>
          <p:nvPr/>
        </p:nvSpPr>
        <p:spPr>
          <a:xfrm>
            <a:off x="457201" y="290155"/>
            <a:ext cx="5791200" cy="523220"/>
          </a:xfrm>
          <a:prstGeom prst="rect">
            <a:avLst/>
          </a:prstGeom>
          <a:noFill/>
        </p:spPr>
        <p:txBody>
          <a:bodyPr wrap="square" lIns="0" rtlCol="0">
            <a:noAutofit/>
          </a:bodyPr>
          <a:lstStyle/>
          <a:p>
            <a:pPr>
              <a:spcBef>
                <a:spcPts val="600"/>
              </a:spcBef>
            </a:pPr>
            <a:r>
              <a:rPr lang="en-US" sz="2800" b="1" dirty="0">
                <a:solidFill>
                  <a:srgbClr val="008200"/>
                </a:solidFill>
                <a:latin typeface="Arial" pitchFamily="34" charset="0"/>
                <a:cs typeface="Arial" pitchFamily="34" charset="0"/>
              </a:rPr>
              <a:t>tswge output and discussion</a:t>
            </a:r>
          </a:p>
        </p:txBody>
      </p:sp>
    </p:spTree>
    <p:extLst>
      <p:ext uri="{BB962C8B-B14F-4D97-AF65-F5344CB8AC3E}">
        <p14:creationId xmlns:p14="http://schemas.microsoft.com/office/powerpoint/2010/main" val="31969442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762000" y="457200"/>
            <a:ext cx="7620000" cy="584775"/>
          </a:xfrm>
          <a:prstGeom prst="rect">
            <a:avLst/>
          </a:prstGeom>
          <a:noFill/>
        </p:spPr>
        <p:txBody>
          <a:bodyPr wrap="square" rtlCol="0">
            <a:noAutofit/>
          </a:bodyPr>
          <a:lstStyle/>
          <a:p>
            <a:pPr>
              <a:spcBef>
                <a:spcPts val="600"/>
              </a:spcBef>
            </a:pPr>
            <a:r>
              <a:rPr lang="en-US" sz="3200" b="1" dirty="0">
                <a:solidFill>
                  <a:srgbClr val="00B050"/>
                </a:solidFill>
                <a:latin typeface="Arial" pitchFamily="34" charset="0"/>
                <a:cs typeface="Arial" pitchFamily="34" charset="0"/>
              </a:rPr>
              <a:t>AIC Model Identification Comments</a:t>
            </a:r>
          </a:p>
        </p:txBody>
      </p:sp>
      <p:sp>
        <p:nvSpPr>
          <p:cNvPr id="3" name="TextBox 2"/>
          <p:cNvSpPr txBox="1"/>
          <p:nvPr/>
        </p:nvSpPr>
        <p:spPr>
          <a:xfrm>
            <a:off x="457200" y="1600200"/>
            <a:ext cx="8229600" cy="4570482"/>
          </a:xfrm>
          <a:prstGeom prst="rect">
            <a:avLst/>
          </a:prstGeom>
          <a:noFill/>
        </p:spPr>
        <p:txBody>
          <a:bodyPr wrap="square" rtlCol="0">
            <a:noAutofit/>
          </a:bodyPr>
          <a:lstStyle/>
          <a:p>
            <a:pPr>
              <a:spcBef>
                <a:spcPts val="600"/>
              </a:spcBef>
            </a:pPr>
            <a:r>
              <a:rPr lang="en-US" sz="2800" dirty="0">
                <a:solidFill>
                  <a:srgbClr val="00B050"/>
                </a:solidFill>
                <a:latin typeface="Arial" pitchFamily="34" charset="0"/>
                <a:cs typeface="Arial" pitchFamily="34" charset="0"/>
              </a:rPr>
              <a:t>There will often be more than one model that could be used to model a given set of data.</a:t>
            </a:r>
          </a:p>
          <a:p>
            <a:pPr marL="342900" indent="-342900">
              <a:spcBef>
                <a:spcPts val="600"/>
              </a:spcBef>
              <a:buFont typeface="Arial" panose="020B0604020202020204" pitchFamily="34" charset="0"/>
              <a:buChar char="•"/>
            </a:pPr>
            <a:r>
              <a:rPr lang="en-US" sz="2800" dirty="0">
                <a:solidFill>
                  <a:srgbClr val="00B050"/>
                </a:solidFill>
                <a:latin typeface="Arial" pitchFamily="34" charset="0"/>
                <a:cs typeface="Arial" pitchFamily="34" charset="0"/>
              </a:rPr>
              <a:t>Beware of using a model with too few parameters just for simplicity. </a:t>
            </a:r>
          </a:p>
          <a:p>
            <a:pPr marL="800100" lvl="1" indent="-342900">
              <a:spcBef>
                <a:spcPts val="600"/>
              </a:spcBef>
              <a:buFont typeface="Arial" panose="020B0604020202020204" pitchFamily="34" charset="0"/>
              <a:buChar char="•"/>
            </a:pPr>
            <a:r>
              <a:rPr lang="en-US" sz="2400" dirty="0">
                <a:solidFill>
                  <a:srgbClr val="00B050"/>
                </a:solidFill>
                <a:latin typeface="Arial" pitchFamily="34" charset="0"/>
                <a:cs typeface="Arial" pitchFamily="34" charset="0"/>
              </a:rPr>
              <a:t>Key features of the data may be lost.</a:t>
            </a:r>
          </a:p>
          <a:p>
            <a:pPr marL="342900" indent="-342900">
              <a:spcBef>
                <a:spcPts val="600"/>
              </a:spcBef>
              <a:buFont typeface="Arial" panose="020B0604020202020204" pitchFamily="34" charset="0"/>
              <a:buChar char="•"/>
            </a:pPr>
            <a:r>
              <a:rPr lang="en-US" sz="2800" dirty="0">
                <a:solidFill>
                  <a:srgbClr val="00B050"/>
                </a:solidFill>
                <a:latin typeface="Arial" pitchFamily="34" charset="0"/>
                <a:cs typeface="Arial" pitchFamily="34" charset="0"/>
              </a:rPr>
              <a:t>If you allow AIC to select a model from a range of </a:t>
            </a:r>
            <a:r>
              <a:rPr lang="en-US" sz="2800" i="1" dirty="0">
                <a:solidFill>
                  <a:srgbClr val="00B050"/>
                </a:solidFill>
                <a:latin typeface="Arial" pitchFamily="34" charset="0"/>
                <a:cs typeface="Arial" pitchFamily="34" charset="0"/>
              </a:rPr>
              <a:t>p</a:t>
            </a:r>
            <a:r>
              <a:rPr lang="en-US" sz="2800" dirty="0">
                <a:solidFill>
                  <a:srgbClr val="00B050"/>
                </a:solidFill>
                <a:latin typeface="Arial" pitchFamily="34" charset="0"/>
                <a:cs typeface="Arial" pitchFamily="34" charset="0"/>
              </a:rPr>
              <a:t> (or </a:t>
            </a:r>
            <a:r>
              <a:rPr lang="en-US" sz="2800" i="1" dirty="0">
                <a:solidFill>
                  <a:srgbClr val="00B050"/>
                </a:solidFill>
                <a:latin typeface="Arial" pitchFamily="34" charset="0"/>
                <a:cs typeface="Arial" pitchFamily="34" charset="0"/>
              </a:rPr>
              <a:t>q</a:t>
            </a:r>
            <a:r>
              <a:rPr lang="en-US" sz="2800" dirty="0">
                <a:solidFill>
                  <a:srgbClr val="00B050"/>
                </a:solidFill>
                <a:latin typeface="Arial" pitchFamily="34" charset="0"/>
                <a:cs typeface="Arial" pitchFamily="34" charset="0"/>
              </a:rPr>
              <a:t>) values, say </a:t>
            </a:r>
            <a:r>
              <a:rPr lang="en-US" sz="2800" i="1" dirty="0">
                <a:solidFill>
                  <a:srgbClr val="00B050"/>
                </a:solidFill>
                <a:latin typeface="Arial" pitchFamily="34" charset="0"/>
                <a:cs typeface="Arial" pitchFamily="34" charset="0"/>
              </a:rPr>
              <a:t>p </a:t>
            </a:r>
            <a:r>
              <a:rPr lang="en-US" sz="2800" dirty="0">
                <a:solidFill>
                  <a:srgbClr val="00B050"/>
                </a:solidFill>
                <a:latin typeface="Arial" pitchFamily="34" charset="0"/>
                <a:cs typeface="Arial" pitchFamily="34" charset="0"/>
              </a:rPr>
              <a:t>= 0:6 and AIC pick a 6th order, it is good practice to expand the range to determine whether more parameters were needed.</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27632196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3891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C96FE-8955-9B4E-9E86-09080F16A651}"/>
              </a:ext>
            </a:extLst>
          </p:cNvPr>
          <p:cNvSpPr>
            <a:spLocks noGrp="1"/>
          </p:cNvSpPr>
          <p:nvPr>
            <p:ph type="ctrTitle"/>
          </p:nvPr>
        </p:nvSpPr>
        <p:spPr/>
        <p:txBody>
          <a:bodyPr/>
          <a:lstStyle/>
          <a:p>
            <a:r>
              <a:rPr lang="en-US" dirty="0"/>
              <a:t>Box-Jenkins and MA(</a:t>
            </a:r>
            <a:r>
              <a:rPr lang="en-US" i="1" dirty="0"/>
              <a:t>q</a:t>
            </a:r>
            <a:r>
              <a:rPr lang="en-US" dirty="0"/>
              <a:t>)</a:t>
            </a:r>
          </a:p>
        </p:txBody>
      </p:sp>
    </p:spTree>
    <p:extLst>
      <p:ext uri="{BB962C8B-B14F-4D97-AF65-F5344CB8AC3E}">
        <p14:creationId xmlns:p14="http://schemas.microsoft.com/office/powerpoint/2010/main" val="17517394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TIMING" val="|0.3|0.4|0.4|0.5|2.8"/>
</p:tagLst>
</file>

<file path=ppt/tags/tag3.xml><?xml version="1.0" encoding="utf-8"?>
<p:tagLst xmlns:a="http://schemas.openxmlformats.org/drawingml/2006/main" xmlns:r="http://schemas.openxmlformats.org/officeDocument/2006/relationships" xmlns:p="http://schemas.openxmlformats.org/presentationml/2006/main">
  <p:tag name="TIMING" val="|1.6|0.1|2.6|0.5|0.4"/>
</p:tagLst>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11375</TotalTime>
  <Words>4407</Words>
  <Application>Microsoft Office PowerPoint</Application>
  <PresentationFormat>On-screen Show (4:3)</PresentationFormat>
  <Paragraphs>695</Paragraphs>
  <Slides>138</Slides>
  <Notes>42</Notes>
  <HiddenSlides>3</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138</vt:i4>
      </vt:variant>
    </vt:vector>
  </HeadingPairs>
  <TitlesOfParts>
    <vt:vector size="146" baseType="lpstr">
      <vt:lpstr>Arial</vt:lpstr>
      <vt:lpstr>Calibri</vt:lpstr>
      <vt:lpstr>Cambria Math</vt:lpstr>
      <vt:lpstr>Courier New</vt:lpstr>
      <vt:lpstr>Symbol</vt:lpstr>
      <vt:lpstr>Times New Roman</vt:lpstr>
      <vt:lpstr>1_Body Slides</vt:lpstr>
      <vt:lpstr>Equation</vt:lpstr>
      <vt:lpstr>Parameter Estimation  and Model Identification  for Stationary Models</vt:lpstr>
      <vt:lpstr>Parameter Estimation and  Model Identification for Stationary Models</vt:lpstr>
      <vt:lpstr>Model-Dependent Techniques</vt:lpstr>
      <vt:lpstr>Typical Situation</vt:lpstr>
      <vt:lpstr>PowerPoint Presentation</vt:lpstr>
      <vt:lpstr>PowerPoint Presentation</vt:lpstr>
      <vt:lpstr>Strategy</vt:lpstr>
      <vt:lpstr>PowerPoint Presentation</vt:lpstr>
      <vt:lpstr>Estimation Methods for Stationary Models</vt:lpstr>
      <vt:lpstr>PowerPoint Presentation</vt:lpstr>
      <vt:lpstr>PowerPoint Presentation</vt:lpstr>
      <vt:lpstr>Maximum Likelihood Estimation</vt:lpstr>
      <vt:lpstr>Maximum Likelihood (ML) Estimation</vt:lpstr>
      <vt:lpstr>PowerPoint Presentation</vt:lpstr>
      <vt:lpstr>tswge</vt:lpstr>
      <vt:lpstr>PowerPoint Presentation</vt:lpstr>
      <vt:lpstr>PowerPoint Presentation</vt:lpstr>
      <vt:lpstr>PowerPoint Presentation</vt:lpstr>
      <vt:lpstr>PowerPoint Presentation</vt:lpstr>
      <vt:lpstr>Yule-Walker Estimation</vt:lpstr>
      <vt:lpstr>PowerPoint Presentation</vt:lpstr>
      <vt:lpstr>PowerPoint Presentation</vt:lpstr>
      <vt:lpstr>PowerPoint Presentation</vt:lpstr>
      <vt:lpstr>PowerPoint Presentation</vt:lpstr>
      <vt:lpstr>Burg Estimation</vt:lpstr>
      <vt:lpstr>PowerPoint Presentation</vt:lpstr>
      <vt:lpstr>PowerPoint Presentation</vt:lpstr>
      <vt:lpstr>Burg Estimation</vt:lpstr>
      <vt:lpstr>PowerPoint Presentation</vt:lpstr>
      <vt:lpstr>PowerPoint Presentation</vt:lpstr>
      <vt:lpstr>PowerPoint Presentation</vt:lpstr>
      <vt:lpstr>Burg Estimation</vt:lpstr>
      <vt:lpstr>PowerPoint Presentation</vt:lpstr>
      <vt:lpstr>PowerPoint Presentation</vt:lpstr>
      <vt:lpstr>PowerPoint Presentation</vt:lpstr>
      <vt:lpstr>tswge and Estimation</vt:lpstr>
      <vt:lpstr>PowerPoint Presentation</vt:lpstr>
      <vt:lpstr>PowerPoint Presentation</vt:lpstr>
      <vt:lpstr>Comparing Estimates</vt:lpstr>
      <vt:lpstr>PowerPoint Presentation</vt:lpstr>
      <vt:lpstr>PowerPoint Presentation</vt:lpstr>
      <vt:lpstr>PowerPoint Presentation</vt:lpstr>
      <vt:lpstr>Estimation Summary</vt:lpstr>
      <vt:lpstr>Estimation Summary</vt:lpstr>
      <vt:lpstr>Estimation Summary</vt:lpstr>
      <vt:lpstr>PowerPoint Presentation</vt:lpstr>
      <vt:lpstr>Estimation of White-Noise Variance</vt:lpstr>
      <vt:lpstr>Estimating _a^2</vt:lpstr>
      <vt:lpstr>Estimating _a^2</vt:lpstr>
      <vt:lpstr>Summary</vt:lpstr>
      <vt:lpstr>PowerPoint Presentation</vt:lpstr>
      <vt:lpstr>Model Identification | Introduction</vt:lpstr>
      <vt:lpstr>ARMA Model Identification</vt:lpstr>
      <vt:lpstr>PowerPoint Presentation</vt:lpstr>
      <vt:lpstr>First Step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Identification | AIC-Type </vt:lpstr>
      <vt:lpstr>PowerPoint Presentation</vt:lpstr>
      <vt:lpstr>PowerPoint Presentation</vt:lpstr>
      <vt:lpstr>AIC</vt:lpstr>
      <vt:lpstr>PowerPoint Presentation</vt:lpstr>
      <vt:lpstr>AIC in General</vt:lpstr>
      <vt:lpstr>Multiple Regression Example</vt:lpstr>
      <vt:lpstr>Comments</vt:lpstr>
      <vt:lpstr>PowerPoint Presentation</vt:lpstr>
      <vt:lpstr>PowerPoint Presentation</vt:lpstr>
      <vt:lpstr>PowerPoint Presentation</vt:lpstr>
      <vt:lpstr>AIC in ARMA Modeling</vt:lpstr>
      <vt:lpstr>PowerPoint Presentation</vt:lpstr>
      <vt:lpstr>AIC Criterion</vt:lpstr>
      <vt:lpstr>AIC Comments</vt:lpstr>
      <vt:lpstr>PowerPoint Presentation</vt:lpstr>
      <vt:lpstr>AIC in tswge</vt:lpstr>
      <vt:lpstr>AIC in tswge</vt:lpstr>
      <vt:lpstr>AIC in tswge</vt:lpstr>
      <vt:lpstr>PowerPoint Presentation</vt:lpstr>
      <vt:lpstr>tswge</vt:lpstr>
      <vt:lpstr>PowerPoint Presentation</vt:lpstr>
      <vt:lpstr>PowerPoint Presentation</vt:lpstr>
      <vt:lpstr>PowerPoint Presentation</vt:lpstr>
      <vt:lpstr>A Comment  about Model ID in Practice</vt:lpstr>
      <vt:lpstr>A Comment about Model Identification</vt:lpstr>
      <vt:lpstr>Comments</vt:lpstr>
      <vt:lpstr>PowerPoint Presentation</vt:lpstr>
      <vt:lpstr>tswge and AIC5/Top 5 Models</vt:lpstr>
      <vt:lpstr>PowerPoint Presentation</vt:lpstr>
      <vt:lpstr>PowerPoint Presentation</vt:lpstr>
      <vt:lpstr>PowerPoint Presentation</vt:lpstr>
      <vt:lpstr>PowerPoint Presentation</vt:lpstr>
      <vt:lpstr>PowerPoint Presentation</vt:lpstr>
      <vt:lpstr>Box-Jenkins and MA(q)</vt:lpstr>
      <vt:lpstr>PowerPoint Presentation</vt:lpstr>
      <vt:lpstr>Box-Jenkins Model Identification</vt:lpstr>
      <vt:lpstr>Model Identification for MA(q) Models</vt:lpstr>
      <vt:lpstr>Model Identification for MA(q) Models</vt:lpstr>
      <vt:lpstr>PowerPoint Presentation</vt:lpstr>
      <vt:lpstr>PowerPoint Presentation</vt:lpstr>
      <vt:lpstr>What Model?</vt:lpstr>
      <vt:lpstr>PowerPoint Presentation</vt:lpstr>
      <vt:lpstr>Box-Jenkins and AR(p)</vt:lpstr>
      <vt:lpstr>Partial Autocorrelation Function: j kk</vt:lpstr>
      <vt:lpstr>PowerPoint Presentation</vt:lpstr>
      <vt:lpstr>PowerPoint Presentation</vt:lpstr>
      <vt:lpstr>PowerPoint Presentation</vt:lpstr>
      <vt:lpstr>Estimating Partial Autocorrelation from Data</vt:lpstr>
      <vt:lpstr>Estimating Partial Autocorrelations  from Data</vt:lpstr>
      <vt:lpstr>PowerPoint Presentation</vt:lpstr>
      <vt:lpstr>Box-Jenkins</vt:lpstr>
      <vt:lpstr>Summarizing</vt:lpstr>
      <vt:lpstr>PowerPoint Presentation</vt:lpstr>
      <vt:lpstr>Box-Jenkins: The Problem</vt:lpstr>
      <vt:lpstr>The Problem Comes When Identifying ARMA(p,q) Models with p &gt; 0 and q &gt; 0</vt:lpstr>
      <vt:lpstr>Summarizing</vt:lpstr>
      <vt:lpstr>PowerPoint Presentation</vt:lpstr>
      <vt:lpstr>Putting It All Together</vt:lpstr>
      <vt:lpstr>Let’s Put It All Together!</vt:lpstr>
      <vt:lpstr>Let’s Put It All Together!</vt:lpstr>
      <vt:lpstr>PowerPoint Presentation</vt:lpstr>
      <vt:lpstr>Example</vt:lpstr>
      <vt:lpstr>Examples: Jet Fuel</vt:lpstr>
      <vt:lpstr>Examples: Jet Fuel</vt:lpstr>
      <vt:lpstr>PowerPoint Presentation</vt:lpstr>
      <vt:lpstr>Example</vt:lpstr>
      <vt:lpstr>Examples: Canadian Lynx Data</vt:lpstr>
      <vt:lpstr>Examples: Canadian Lynx Data</vt:lpstr>
      <vt:lpstr>Examples: Canadian Lynx Data</vt:lpstr>
      <vt:lpstr>PowerPoint Presentation</vt:lpstr>
      <vt:lpstr>Closing Remarks</vt:lpstr>
      <vt:lpstr>Closing Remarks Parameter Estimation and Model Identification Summary</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Chris Ailes</cp:lastModifiedBy>
  <cp:revision>386</cp:revision>
  <dcterms:created xsi:type="dcterms:W3CDTF">2016-03-21T14:12:59Z</dcterms:created>
  <dcterms:modified xsi:type="dcterms:W3CDTF">2019-02-05T15:03:34Z</dcterms:modified>
  <cp:category/>
</cp:coreProperties>
</file>